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75" r:id="rId3"/>
    <p:sldId id="291" r:id="rId4"/>
    <p:sldId id="277" r:id="rId5"/>
    <p:sldId id="278" r:id="rId6"/>
    <p:sldId id="279" r:id="rId7"/>
    <p:sldId id="280" r:id="rId8"/>
    <p:sldId id="281" r:id="rId9"/>
    <p:sldId id="282" r:id="rId10"/>
    <p:sldId id="283" r:id="rId11"/>
    <p:sldId id="287" r:id="rId12"/>
    <p:sldId id="285" r:id="rId13"/>
    <p:sldId id="284" r:id="rId14"/>
    <p:sldId id="286" r:id="rId15"/>
    <p:sldId id="288" r:id="rId16"/>
    <p:sldId id="289" r:id="rId17"/>
    <p:sldId id="290" r:id="rId18"/>
    <p:sldId id="259" r:id="rId19"/>
  </p:sldIdLst>
  <p:sldSz cx="12192000" cy="6858000"/>
  <p:notesSz cx="6858000" cy="9144000"/>
  <p:embeddedFontLst>
    <p:embeddedFont>
      <p:font typeface="Libre Baskerville" panose="02000000000000000000" pitchFamily="2" charset="0"/>
      <p:regular r:id="rId21"/>
      <p:bold r:id="rId22"/>
      <p:italic r:id="rId23"/>
    </p:embeddedFont>
    <p:embeddedFont>
      <p:font typeface="Tahoma" panose="020B0604030504040204" pitchFamily="34" charset="0"/>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i4HmEECUlll0m8HTY06QsqsmZGG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94660"/>
  </p:normalViewPr>
  <p:slideViewPr>
    <p:cSldViewPr snapToGrid="0">
      <p:cViewPr varScale="1">
        <p:scale>
          <a:sx n="78" d="100"/>
          <a:sy n="78" d="100"/>
        </p:scale>
        <p:origin x="62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14" name="Google Shape;11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sp>
        <p:nvSpPr>
          <p:cNvPr id="16" name="Google Shape;1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20" name="Google Shape;20;p7"/>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87" name="Google Shape;87;p16"/>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1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
        <p:nvSpPr>
          <p:cNvPr id="22" name="Google Shape;2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25" name="Google Shape;25;p9"/>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6"/>
        <p:cNvGrpSpPr/>
        <p:nvPr/>
      </p:nvGrpSpPr>
      <p:grpSpPr>
        <a:xfrm>
          <a:off x="0" y="0"/>
          <a:ext cx="0" cy="0"/>
          <a:chOff x="0" y="0"/>
          <a:chExt cx="0" cy="0"/>
        </a:xfrm>
      </p:grpSpPr>
      <p:sp>
        <p:nvSpPr>
          <p:cNvPr id="27" name="Google Shape;27;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32" name="Google Shape;32;p10"/>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3"/>
        <p:cNvGrpSpPr/>
        <p:nvPr/>
      </p:nvGrpSpPr>
      <p:grpSpPr>
        <a:xfrm>
          <a:off x="0" y="0"/>
          <a:ext cx="0" cy="0"/>
          <a:chOff x="0" y="0"/>
          <a:chExt cx="0" cy="0"/>
        </a:xfrm>
      </p:grpSpPr>
      <p:sp>
        <p:nvSpPr>
          <p:cNvPr id="34" name="Google Shape;34;p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6" name="Google Shape;36;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39" name="Google Shape;39;p8"/>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3" name="Google Shape;43;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46" name="Google Shape;46;p11"/>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
        <p:cNvGrpSpPr/>
        <p:nvPr/>
      </p:nvGrpSpPr>
      <p:grpSpPr>
        <a:xfrm>
          <a:off x="0" y="0"/>
          <a:ext cx="0" cy="0"/>
          <a:chOff x="0" y="0"/>
          <a:chExt cx="0" cy="0"/>
        </a:xfrm>
      </p:grpSpPr>
      <p:sp>
        <p:nvSpPr>
          <p:cNvPr id="48" name="Google Shape;48;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54" name="Google Shape;54;p12"/>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5"/>
        <p:cNvGrpSpPr/>
        <p:nvPr/>
      </p:nvGrpSpPr>
      <p:grpSpPr>
        <a:xfrm>
          <a:off x="0" y="0"/>
          <a:ext cx="0" cy="0"/>
          <a:chOff x="0" y="0"/>
          <a:chExt cx="0" cy="0"/>
        </a:xfrm>
      </p:grpSpPr>
      <p:sp>
        <p:nvSpPr>
          <p:cNvPr id="56" name="Google Shape;56;p1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1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8" name="Google Shape;58;p1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1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0" name="Google Shape;60;p1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64" name="Google Shape;64;p13"/>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8" name="Google Shape;68;p1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72" name="Google Shape;72;p14"/>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15"/>
          <p:cNvSpPr>
            <a:spLocks noGrp="1"/>
          </p:cNvSpPr>
          <p:nvPr>
            <p:ph type="pic" idx="2"/>
          </p:nvPr>
        </p:nvSpPr>
        <p:spPr>
          <a:xfrm>
            <a:off x="5183188" y="987425"/>
            <a:ext cx="6172200" cy="4873625"/>
          </a:xfrm>
          <a:prstGeom prst="rect">
            <a:avLst/>
          </a:prstGeom>
          <a:noFill/>
          <a:ln>
            <a:noFill/>
          </a:ln>
        </p:spPr>
      </p:sp>
      <p:sp>
        <p:nvSpPr>
          <p:cNvPr id="76" name="Google Shape;76;p1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7" name="Google Shape;7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pic>
        <p:nvPicPr>
          <p:cNvPr id="80" name="Google Shape;80;p15"/>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
          <p:cNvPicPr preferRelativeResize="0"/>
          <p:nvPr/>
        </p:nvPicPr>
        <p:blipFill rotWithShape="1">
          <a:blip r:embed="rId3">
            <a:alphaModFix/>
          </a:blip>
          <a:srcRect/>
          <a:stretch/>
        </p:blipFill>
        <p:spPr>
          <a:xfrm>
            <a:off x="1185" y="163902"/>
            <a:ext cx="12190815" cy="6694098"/>
          </a:xfrm>
          <a:prstGeom prst="rect">
            <a:avLst/>
          </a:prstGeom>
          <a:noFill/>
          <a:ln>
            <a:noFill/>
          </a:ln>
        </p:spPr>
      </p:pic>
      <p:sp>
        <p:nvSpPr>
          <p:cNvPr id="99" name="Google Shape;99;p1"/>
          <p:cNvSpPr txBox="1"/>
          <p:nvPr/>
        </p:nvSpPr>
        <p:spPr>
          <a:xfrm>
            <a:off x="550606" y="3531173"/>
            <a:ext cx="11415252" cy="34778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IN" sz="4400" b="1" i="0" strike="noStrike" cap="none" dirty="0">
                <a:solidFill>
                  <a:schemeClr val="dk1"/>
                </a:solidFill>
                <a:latin typeface="Calibri"/>
                <a:ea typeface="Calibri"/>
                <a:cs typeface="Calibri"/>
                <a:sym typeface="Calibri"/>
              </a:rPr>
              <a:t>Movie Sales Analysis</a:t>
            </a:r>
          </a:p>
          <a:p>
            <a:pPr marL="0" marR="0" lvl="0" indent="0" algn="ctr" rtl="0">
              <a:lnSpc>
                <a:spcPct val="100000"/>
              </a:lnSpc>
              <a:spcBef>
                <a:spcPts val="0"/>
              </a:spcBef>
              <a:spcAft>
                <a:spcPts val="0"/>
              </a:spcAft>
              <a:buClr>
                <a:srgbClr val="000000"/>
              </a:buClr>
              <a:buSzPts val="1800"/>
              <a:buFont typeface="Arial"/>
              <a:buNone/>
            </a:pPr>
            <a:endParaRPr lang="en-IN" sz="4400" b="1" dirty="0">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IN" sz="4400" b="1" dirty="0">
                <a:solidFill>
                  <a:schemeClr val="dk1"/>
                </a:solidFill>
                <a:latin typeface="Calibri"/>
                <a:ea typeface="Calibri"/>
                <a:cs typeface="Calibri"/>
                <a:sym typeface="Calibri"/>
              </a:rPr>
              <a:t>                         </a:t>
            </a:r>
            <a:endParaRPr lang="en-IN" sz="4400" b="1" i="0" strike="noStrike" cap="none" dirty="0">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US" b="1" dirty="0">
                <a:solidFill>
                  <a:srgbClr val="00B0F0"/>
                </a:solidFill>
              </a:rPr>
              <a:t>								</a:t>
            </a:r>
            <a:r>
              <a:rPr lang="en-US" sz="2600" b="1" dirty="0">
                <a:solidFill>
                  <a:srgbClr val="FF0000"/>
                </a:solidFill>
                <a:latin typeface="+mj-lt"/>
              </a:rPr>
              <a:t>Presentation by:-   </a:t>
            </a:r>
            <a:r>
              <a:rPr lang="en-US" b="1" dirty="0">
                <a:solidFill>
                  <a:srgbClr val="00B0F0"/>
                </a:solidFill>
              </a:rPr>
              <a:t>						                             </a:t>
            </a:r>
            <a:r>
              <a:rPr lang="en-US"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K.Rohith</a:t>
            </a:r>
            <a:r>
              <a:rPr lang="en-US" sz="2400" b="1" dirty="0">
                <a:solidFill>
                  <a:schemeClr val="tx1"/>
                </a:solidFill>
                <a:latin typeface="Tahoma" panose="020B0604030504040204" pitchFamily="34" charset="0"/>
                <a:ea typeface="Tahoma" panose="020B0604030504040204" pitchFamily="34" charset="0"/>
                <a:cs typeface="Tahoma" panose="020B0604030504040204" pitchFamily="34" charset="0"/>
              </a:rPr>
              <a:t> Reddy</a:t>
            </a:r>
          </a:p>
          <a:p>
            <a:pPr marL="0" marR="0" lvl="0" indent="0" algn="ctr" rtl="0">
              <a:lnSpc>
                <a:spcPct val="100000"/>
              </a:lnSpc>
              <a:spcBef>
                <a:spcPts val="0"/>
              </a:spcBef>
              <a:spcAft>
                <a:spcPts val="0"/>
              </a:spcAft>
              <a:buClr>
                <a:srgbClr val="000000"/>
              </a:buClr>
              <a:buSzPts val="1800"/>
              <a:buFont typeface="Arial"/>
              <a:buNone/>
            </a:pPr>
            <a:r>
              <a:rPr lang="en-US"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Ch.Kalyan</a:t>
            </a:r>
            <a:endParaRPr lang="en-US" sz="2400" b="1" dirty="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marR="0" lvl="0" indent="0" algn="ctr" rtl="0">
              <a:lnSpc>
                <a:spcPct val="100000"/>
              </a:lnSpc>
              <a:spcBef>
                <a:spcPts val="0"/>
              </a:spcBef>
              <a:spcAft>
                <a:spcPts val="0"/>
              </a:spcAft>
              <a:buClr>
                <a:srgbClr val="000000"/>
              </a:buClr>
              <a:buSzPts val="1800"/>
              <a:buFont typeface="Arial"/>
              <a:buNone/>
            </a:pPr>
            <a:r>
              <a:rPr lang="en-US" b="1" dirty="0">
                <a:solidFill>
                  <a:srgbClr val="00B0F0"/>
                </a:solidFill>
              </a:rPr>
              <a:t>                                                                                                                                                                                        </a:t>
            </a:r>
            <a:endParaRPr sz="1400" i="0" u="none" strike="noStrike" cap="none" dirty="0">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5814F-B9F1-0235-CCB6-3618EA2202C5}"/>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4CAC4DE7-0E93-62FF-B40C-505B32E0ECE9}"/>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1A82D6F9-83DE-D08D-E108-E661E0311F7A}"/>
              </a:ext>
            </a:extLst>
          </p:cNvPr>
          <p:cNvPicPr>
            <a:picLocks noChangeAspect="1"/>
          </p:cNvPicPr>
          <p:nvPr/>
        </p:nvPicPr>
        <p:blipFill>
          <a:blip r:embed="rId2"/>
          <a:stretch>
            <a:fillRect/>
          </a:stretch>
        </p:blipFill>
        <p:spPr>
          <a:xfrm>
            <a:off x="0" y="45908"/>
            <a:ext cx="12192000" cy="6805511"/>
          </a:xfrm>
          <a:prstGeom prst="rect">
            <a:avLst/>
          </a:prstGeom>
        </p:spPr>
      </p:pic>
    </p:spTree>
    <p:extLst>
      <p:ext uri="{BB962C8B-B14F-4D97-AF65-F5344CB8AC3E}">
        <p14:creationId xmlns:p14="http://schemas.microsoft.com/office/powerpoint/2010/main" val="5112000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1A785-2E4E-8B3E-81E5-B4AFD5FEC281}"/>
              </a:ext>
            </a:extLst>
          </p:cNvPr>
          <p:cNvSpPr>
            <a:spLocks noGrp="1"/>
          </p:cNvSpPr>
          <p:nvPr>
            <p:ph type="title"/>
          </p:nvPr>
        </p:nvSpPr>
        <p:spPr>
          <a:xfrm>
            <a:off x="356419" y="175571"/>
            <a:ext cx="10515600" cy="1325563"/>
          </a:xfrm>
        </p:spPr>
        <p:txBody>
          <a:bodyPr/>
          <a:lstStyle/>
          <a:p>
            <a:r>
              <a:rPr lang="en-IN" b="1" u="sng" dirty="0">
                <a:solidFill>
                  <a:srgbClr val="FF0000"/>
                </a:solidFill>
                <a:latin typeface="Times New Roman" panose="02020603050405020304" pitchFamily="18" charset="0"/>
                <a:cs typeface="Times New Roman" panose="02020603050405020304" pitchFamily="18" charset="0"/>
              </a:rPr>
              <a:t>Genre &amp; Rating Analysis:-</a:t>
            </a:r>
          </a:p>
        </p:txBody>
      </p:sp>
      <p:sp>
        <p:nvSpPr>
          <p:cNvPr id="3" name="Text Placeholder 2">
            <a:extLst>
              <a:ext uri="{FF2B5EF4-FFF2-40B4-BE49-F238E27FC236}">
                <a16:creationId xmlns:a16="http://schemas.microsoft.com/office/drawing/2014/main" id="{4CD161B0-C155-0A0F-D734-D7F8F6102B97}"/>
              </a:ext>
            </a:extLst>
          </p:cNvPr>
          <p:cNvSpPr>
            <a:spLocks noGrp="1"/>
          </p:cNvSpPr>
          <p:nvPr>
            <p:ph type="body" idx="1"/>
          </p:nvPr>
        </p:nvSpPr>
        <p:spPr>
          <a:xfrm>
            <a:off x="356419" y="1579819"/>
            <a:ext cx="10515600" cy="4351338"/>
          </a:xfrm>
        </p:spPr>
        <p:txBody>
          <a:bodyPr>
            <a:normAutofit fontScale="92500"/>
          </a:bodyPr>
          <a:lstStyle/>
          <a:p>
            <a:pPr marL="114300" indent="0">
              <a:buNone/>
            </a:pPr>
            <a:r>
              <a:rPr lang="en-IN" b="1" dirty="0">
                <a:solidFill>
                  <a:srgbClr val="FF0000"/>
                </a:solidFill>
                <a:latin typeface="Times New Roman" panose="02020603050405020304" pitchFamily="18" charset="0"/>
                <a:cs typeface="Times New Roman" panose="02020603050405020304" pitchFamily="18" charset="0"/>
              </a:rPr>
              <a:t>Visuals Used</a:t>
            </a:r>
            <a:r>
              <a:rPr lang="en-IN" dirty="0">
                <a:solidFill>
                  <a:srgbClr val="FF0000"/>
                </a:solidFill>
                <a:latin typeface="Times New Roman" panose="02020603050405020304" pitchFamily="18" charset="0"/>
                <a:cs typeface="Times New Roman" panose="02020603050405020304" pitchFamily="18" charset="0"/>
              </a:rPr>
              <a:t>:</a:t>
            </a:r>
          </a:p>
          <a:p>
            <a:r>
              <a:rPr lang="en-IN" b="1" dirty="0" err="1">
                <a:latin typeface="Times New Roman" panose="02020603050405020304" pitchFamily="18" charset="0"/>
                <a:cs typeface="Times New Roman" panose="02020603050405020304" pitchFamily="18" charset="0"/>
              </a:rPr>
              <a:t>Treemap</a:t>
            </a:r>
            <a:r>
              <a:rPr lang="en-IN" b="1"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 Movies Distributed Across Genres</a:t>
            </a:r>
          </a:p>
          <a:p>
            <a:r>
              <a:rPr lang="en-IN" b="1" dirty="0">
                <a:latin typeface="Times New Roman" panose="02020603050405020304" pitchFamily="18" charset="0"/>
                <a:cs typeface="Times New Roman" panose="02020603050405020304" pitchFamily="18" charset="0"/>
              </a:rPr>
              <a:t>Donut Chart:</a:t>
            </a:r>
            <a:r>
              <a:rPr lang="en-IN" dirty="0">
                <a:latin typeface="Times New Roman" panose="02020603050405020304" pitchFamily="18" charset="0"/>
                <a:cs typeface="Times New Roman" panose="02020603050405020304" pitchFamily="18" charset="0"/>
              </a:rPr>
              <a:t> Total Revenue by Genre</a:t>
            </a:r>
          </a:p>
          <a:p>
            <a:r>
              <a:rPr lang="en-IN" b="1" dirty="0">
                <a:latin typeface="Times New Roman" panose="02020603050405020304" pitchFamily="18" charset="0"/>
                <a:cs typeface="Times New Roman" panose="02020603050405020304" pitchFamily="18" charset="0"/>
              </a:rPr>
              <a:t>Table:</a:t>
            </a:r>
            <a:r>
              <a:rPr lang="en-IN" dirty="0">
                <a:latin typeface="Times New Roman" panose="02020603050405020304" pitchFamily="18" charset="0"/>
                <a:cs typeface="Times New Roman" panose="02020603050405020304" pitchFamily="18" charset="0"/>
              </a:rPr>
              <a:t> Average IMDb Rating by Genre</a:t>
            </a:r>
          </a:p>
          <a:p>
            <a:r>
              <a:rPr lang="en-IN" b="1" dirty="0">
                <a:latin typeface="Times New Roman" panose="02020603050405020304" pitchFamily="18" charset="0"/>
                <a:cs typeface="Times New Roman" panose="02020603050405020304" pitchFamily="18" charset="0"/>
              </a:rPr>
              <a:t>Pie Chart:</a:t>
            </a:r>
            <a:r>
              <a:rPr lang="en-IN" dirty="0">
                <a:latin typeface="Times New Roman" panose="02020603050405020304" pitchFamily="18" charset="0"/>
                <a:cs typeface="Times New Roman" panose="02020603050405020304" pitchFamily="18" charset="0"/>
              </a:rPr>
              <a:t> Average </a:t>
            </a:r>
            <a:r>
              <a:rPr lang="en-IN" dirty="0" err="1">
                <a:latin typeface="Times New Roman" panose="02020603050405020304" pitchFamily="18" charset="0"/>
                <a:cs typeface="Times New Roman" panose="02020603050405020304" pitchFamily="18" charset="0"/>
              </a:rPr>
              <a:t>Metascore</a:t>
            </a:r>
            <a:r>
              <a:rPr lang="en-IN" dirty="0">
                <a:latin typeface="Times New Roman" panose="02020603050405020304" pitchFamily="18" charset="0"/>
                <a:cs typeface="Times New Roman" panose="02020603050405020304" pitchFamily="18" charset="0"/>
              </a:rPr>
              <a:t> by Genre</a:t>
            </a:r>
          </a:p>
          <a:p>
            <a:r>
              <a:rPr lang="en-IN" b="1" dirty="0">
                <a:latin typeface="Times New Roman" panose="02020603050405020304" pitchFamily="18" charset="0"/>
                <a:cs typeface="Times New Roman" panose="02020603050405020304" pitchFamily="18" charset="0"/>
              </a:rPr>
              <a:t>Line / Area Chart:</a:t>
            </a:r>
            <a:r>
              <a:rPr lang="en-IN" dirty="0">
                <a:latin typeface="Times New Roman" panose="02020603050405020304" pitchFamily="18" charset="0"/>
                <a:cs typeface="Times New Roman" panose="02020603050405020304" pitchFamily="18" charset="0"/>
              </a:rPr>
              <a:t> Sum of Votes by Genre</a:t>
            </a:r>
          </a:p>
          <a:p>
            <a:r>
              <a:rPr lang="en-IN" b="1" dirty="0">
                <a:latin typeface="Times New Roman" panose="02020603050405020304" pitchFamily="18" charset="0"/>
                <a:cs typeface="Times New Roman" panose="02020603050405020304" pitchFamily="18" charset="0"/>
              </a:rPr>
              <a:t>Purpose:</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To understand genre-wise distribution, identify revenue-dominant genres, compare audience ratings and critic scores, and </a:t>
            </a:r>
            <a:r>
              <a:rPr lang="en-IN" dirty="0" err="1">
                <a:latin typeface="Times New Roman" panose="02020603050405020304" pitchFamily="18" charset="0"/>
                <a:cs typeface="Times New Roman" panose="02020603050405020304" pitchFamily="18" charset="0"/>
              </a:rPr>
              <a:t>analyze</a:t>
            </a:r>
            <a:r>
              <a:rPr lang="en-IN" dirty="0">
                <a:latin typeface="Times New Roman" panose="02020603050405020304" pitchFamily="18" charset="0"/>
                <a:cs typeface="Times New Roman" panose="02020603050405020304" pitchFamily="18" charset="0"/>
              </a:rPr>
              <a:t> genre popularity.</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616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013A5-E244-6369-193A-A7E214C89BBA}"/>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978E4A0F-7D2F-BE62-871B-4AAA316244C2}"/>
              </a:ext>
            </a:extLst>
          </p:cNvPr>
          <p:cNvSpPr>
            <a:spLocks noGrp="1"/>
          </p:cNvSpPr>
          <p:nvPr>
            <p:ph type="body" idx="1"/>
          </p:nvPr>
        </p:nvSpPr>
        <p:spPr/>
        <p:txBody>
          <a:bodyPr/>
          <a:lstStyle/>
          <a:p>
            <a:endParaRPr lang="en-IN" dirty="0"/>
          </a:p>
        </p:txBody>
      </p:sp>
      <p:pic>
        <p:nvPicPr>
          <p:cNvPr id="7" name="Picture 6">
            <a:extLst>
              <a:ext uri="{FF2B5EF4-FFF2-40B4-BE49-F238E27FC236}">
                <a16:creationId xmlns:a16="http://schemas.microsoft.com/office/drawing/2014/main" id="{C1F5DD99-7A77-4B54-D8FC-261E398469E4}"/>
              </a:ext>
            </a:extLst>
          </p:cNvPr>
          <p:cNvPicPr>
            <a:picLocks noChangeAspect="1"/>
          </p:cNvPicPr>
          <p:nvPr/>
        </p:nvPicPr>
        <p:blipFill>
          <a:blip r:embed="rId2"/>
          <a:stretch>
            <a:fillRect/>
          </a:stretch>
        </p:blipFill>
        <p:spPr>
          <a:xfrm>
            <a:off x="0" y="51584"/>
            <a:ext cx="12192000" cy="6754831"/>
          </a:xfrm>
          <a:prstGeom prst="rect">
            <a:avLst/>
          </a:prstGeom>
        </p:spPr>
      </p:pic>
    </p:spTree>
    <p:extLst>
      <p:ext uri="{BB962C8B-B14F-4D97-AF65-F5344CB8AC3E}">
        <p14:creationId xmlns:p14="http://schemas.microsoft.com/office/powerpoint/2010/main" val="211473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0F4BF-24FE-0610-D475-37827376386C}"/>
              </a:ext>
            </a:extLst>
          </p:cNvPr>
          <p:cNvSpPr>
            <a:spLocks noGrp="1"/>
          </p:cNvSpPr>
          <p:nvPr>
            <p:ph type="title"/>
          </p:nvPr>
        </p:nvSpPr>
        <p:spPr>
          <a:xfrm>
            <a:off x="326923" y="365125"/>
            <a:ext cx="10515600" cy="1325563"/>
          </a:xfrm>
        </p:spPr>
        <p:txBody>
          <a:bodyPr/>
          <a:lstStyle/>
          <a:p>
            <a:r>
              <a:rPr lang="en-US" b="1" u="sng" dirty="0">
                <a:solidFill>
                  <a:srgbClr val="FF0000"/>
                </a:solidFill>
                <a:latin typeface="Times New Roman" panose="02020603050405020304" pitchFamily="18" charset="0"/>
                <a:cs typeface="Times New Roman" panose="02020603050405020304" pitchFamily="18" charset="0"/>
              </a:rPr>
              <a:t>Top Performers &amp; Box Office Insights:-</a:t>
            </a:r>
            <a:endParaRPr lang="en-IN" b="1" u="sng" dirty="0">
              <a:solidFill>
                <a:srgbClr val="FF0000"/>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0092E1B9-5015-4EE0-7E95-AA6CA0824E07}"/>
              </a:ext>
            </a:extLst>
          </p:cNvPr>
          <p:cNvSpPr>
            <a:spLocks noGrp="1"/>
          </p:cNvSpPr>
          <p:nvPr>
            <p:ph type="body" idx="1"/>
          </p:nvPr>
        </p:nvSpPr>
        <p:spPr>
          <a:xfrm>
            <a:off x="326923" y="1612030"/>
            <a:ext cx="10515600" cy="4351338"/>
          </a:xfrm>
        </p:spPr>
        <p:txBody>
          <a:bodyPr>
            <a:normAutofit fontScale="92500" lnSpcReduction="10000"/>
          </a:bodyPr>
          <a:lstStyle/>
          <a:p>
            <a:pPr marL="114300" indent="0">
              <a:buNone/>
            </a:pPr>
            <a:r>
              <a:rPr lang="en-US" b="1" dirty="0">
                <a:solidFill>
                  <a:srgbClr val="FF0000"/>
                </a:solidFill>
                <a:latin typeface="Times New Roman" panose="02020603050405020304" pitchFamily="18" charset="0"/>
                <a:cs typeface="Times New Roman" panose="02020603050405020304" pitchFamily="18" charset="0"/>
              </a:rPr>
              <a:t>Visuals Used</a:t>
            </a:r>
            <a:r>
              <a:rPr lang="en-US" b="1"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KPI Cards:</a:t>
            </a:r>
            <a:r>
              <a:rPr lang="en-US" dirty="0">
                <a:latin typeface="Times New Roman" panose="02020603050405020304" pitchFamily="18" charset="0"/>
                <a:cs typeface="Times New Roman" panose="02020603050405020304" pitchFamily="18" charset="0"/>
              </a:rPr>
              <a:t> Avg Revenue, Highest Revenue, Total Movies, Total Votes, Avg IMDb</a:t>
            </a:r>
          </a:p>
          <a:p>
            <a:r>
              <a:rPr lang="en-US" b="1" dirty="0">
                <a:latin typeface="Times New Roman" panose="02020603050405020304" pitchFamily="18" charset="0"/>
                <a:cs typeface="Times New Roman" panose="02020603050405020304" pitchFamily="18" charset="0"/>
              </a:rPr>
              <a:t>Bar Chart:</a:t>
            </a:r>
            <a:r>
              <a:rPr lang="en-US" dirty="0">
                <a:latin typeface="Times New Roman" panose="02020603050405020304" pitchFamily="18" charset="0"/>
                <a:cs typeface="Times New Roman" panose="02020603050405020304" pitchFamily="18" charset="0"/>
              </a:rPr>
              <a:t> Movies with Highest Number of Votes</a:t>
            </a:r>
          </a:p>
          <a:p>
            <a:r>
              <a:rPr lang="en-US" b="1" dirty="0">
                <a:latin typeface="Times New Roman" panose="02020603050405020304" pitchFamily="18" charset="0"/>
                <a:cs typeface="Times New Roman" panose="02020603050405020304" pitchFamily="18" charset="0"/>
              </a:rPr>
              <a:t>Table:</a:t>
            </a:r>
            <a:r>
              <a:rPr lang="en-US" dirty="0">
                <a:latin typeface="Times New Roman" panose="02020603050405020304" pitchFamily="18" charset="0"/>
                <a:cs typeface="Times New Roman" panose="02020603050405020304" pitchFamily="18" charset="0"/>
              </a:rPr>
              <a:t> Top Movies by Total Revenue</a:t>
            </a:r>
          </a:p>
          <a:p>
            <a:r>
              <a:rPr lang="en-US" b="1" dirty="0">
                <a:latin typeface="Times New Roman" panose="02020603050405020304" pitchFamily="18" charset="0"/>
                <a:cs typeface="Times New Roman" panose="02020603050405020304" pitchFamily="18" charset="0"/>
              </a:rPr>
              <a:t>Bar Chart:</a:t>
            </a:r>
            <a:r>
              <a:rPr lang="en-US" dirty="0">
                <a:latin typeface="Times New Roman" panose="02020603050405020304" pitchFamily="18" charset="0"/>
                <a:cs typeface="Times New Roman" panose="02020603050405020304" pitchFamily="18" charset="0"/>
              </a:rPr>
              <a:t> Highest Revenue by Director</a:t>
            </a:r>
          </a:p>
          <a:p>
            <a:r>
              <a:rPr lang="en-US" b="1" dirty="0">
                <a:latin typeface="Times New Roman" panose="02020603050405020304" pitchFamily="18" charset="0"/>
                <a:cs typeface="Times New Roman" panose="02020603050405020304" pitchFamily="18" charset="0"/>
              </a:rPr>
              <a:t>Table:</a:t>
            </a:r>
            <a:r>
              <a:rPr lang="en-US" dirty="0">
                <a:latin typeface="Times New Roman" panose="02020603050405020304" pitchFamily="18" charset="0"/>
                <a:cs typeface="Times New Roman" panose="02020603050405020304" pitchFamily="18" charset="0"/>
              </a:rPr>
              <a:t> Movie Revenue with IMDb Rating</a:t>
            </a:r>
          </a:p>
          <a:p>
            <a:r>
              <a:rPr lang="en-US" b="1" dirty="0">
                <a:latin typeface="Times New Roman" panose="02020603050405020304" pitchFamily="18" charset="0"/>
                <a:cs typeface="Times New Roman" panose="02020603050405020304" pitchFamily="18" charset="0"/>
              </a:rPr>
              <a:t>Purpose: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To identify top-performing movies and directors, analyze audience engagement, and evaluate box office success.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452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FA06-0C79-1B21-C928-6C50D580C7DD}"/>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AFB3A675-ED32-0552-3826-E9CB013E6FB2}"/>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71EC5DEE-E8C6-AD57-8521-53967C5DB694}"/>
              </a:ext>
            </a:extLst>
          </p:cNvPr>
          <p:cNvPicPr>
            <a:picLocks noChangeAspect="1"/>
          </p:cNvPicPr>
          <p:nvPr/>
        </p:nvPicPr>
        <p:blipFill>
          <a:blip r:embed="rId2"/>
          <a:stretch>
            <a:fillRect/>
          </a:stretch>
        </p:blipFill>
        <p:spPr>
          <a:xfrm>
            <a:off x="0" y="16565"/>
            <a:ext cx="12192000" cy="6824869"/>
          </a:xfrm>
          <a:prstGeom prst="rect">
            <a:avLst/>
          </a:prstGeom>
        </p:spPr>
      </p:pic>
    </p:spTree>
    <p:extLst>
      <p:ext uri="{BB962C8B-B14F-4D97-AF65-F5344CB8AC3E}">
        <p14:creationId xmlns:p14="http://schemas.microsoft.com/office/powerpoint/2010/main" val="1560560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E3E35-0D59-9BFB-B1BD-7FCF2C77F83B}"/>
              </a:ext>
            </a:extLst>
          </p:cNvPr>
          <p:cNvSpPr>
            <a:spLocks noGrp="1"/>
          </p:cNvSpPr>
          <p:nvPr>
            <p:ph type="title"/>
          </p:nvPr>
        </p:nvSpPr>
        <p:spPr/>
        <p:txBody>
          <a:bodyPr/>
          <a:lstStyle/>
          <a:p>
            <a:r>
              <a:rPr lang="en-IN" b="1" u="sng" dirty="0">
                <a:solidFill>
                  <a:srgbClr val="FF0000"/>
                </a:solidFill>
                <a:latin typeface="Times New Roman" panose="02020603050405020304" pitchFamily="18" charset="0"/>
                <a:cs typeface="Times New Roman" panose="02020603050405020304" pitchFamily="18" charset="0"/>
              </a:rPr>
              <a:t>Correlation &amp; Advanced Metrics:-</a:t>
            </a:r>
          </a:p>
        </p:txBody>
      </p:sp>
      <p:sp>
        <p:nvSpPr>
          <p:cNvPr id="3" name="Text Placeholder 2">
            <a:extLst>
              <a:ext uri="{FF2B5EF4-FFF2-40B4-BE49-F238E27FC236}">
                <a16:creationId xmlns:a16="http://schemas.microsoft.com/office/drawing/2014/main" id="{8EF40593-9D13-39C4-13C5-1CE12744CC62}"/>
              </a:ext>
            </a:extLst>
          </p:cNvPr>
          <p:cNvSpPr>
            <a:spLocks noGrp="1"/>
          </p:cNvSpPr>
          <p:nvPr>
            <p:ph type="body" idx="1"/>
          </p:nvPr>
        </p:nvSpPr>
        <p:spPr>
          <a:xfrm>
            <a:off x="523567" y="1766631"/>
            <a:ext cx="10515600" cy="4351338"/>
          </a:xfrm>
        </p:spPr>
        <p:txBody>
          <a:bodyPr>
            <a:normAutofit fontScale="92500" lnSpcReduction="10000"/>
          </a:bodyPr>
          <a:lstStyle/>
          <a:p>
            <a:pPr marL="114300" indent="0">
              <a:buNone/>
            </a:pPr>
            <a:r>
              <a:rPr lang="en-US" b="1" dirty="0">
                <a:solidFill>
                  <a:srgbClr val="FF0000"/>
                </a:solidFill>
                <a:latin typeface="Times New Roman" panose="02020603050405020304" pitchFamily="18" charset="0"/>
                <a:cs typeface="Times New Roman" panose="02020603050405020304" pitchFamily="18" charset="0"/>
              </a:rPr>
              <a:t>Visuals Used:</a:t>
            </a:r>
          </a:p>
          <a:p>
            <a:r>
              <a:rPr lang="en-US" b="1" dirty="0">
                <a:latin typeface="Times New Roman" panose="02020603050405020304" pitchFamily="18" charset="0"/>
                <a:cs typeface="Times New Roman" panose="02020603050405020304" pitchFamily="18" charset="0"/>
              </a:rPr>
              <a:t>KPI Cards:</a:t>
            </a:r>
            <a:r>
              <a:rPr lang="en-US" dirty="0">
                <a:latin typeface="Times New Roman" panose="02020603050405020304" pitchFamily="18" charset="0"/>
                <a:cs typeface="Times New Roman" panose="02020603050405020304" pitchFamily="18" charset="0"/>
              </a:rPr>
              <a:t> Avg IMDb Rating, Avg Runtime, Avg </a:t>
            </a:r>
            <a:r>
              <a:rPr lang="en-US" dirty="0" err="1">
                <a:latin typeface="Times New Roman" panose="02020603050405020304" pitchFamily="18" charset="0"/>
                <a:cs typeface="Times New Roman" panose="02020603050405020304" pitchFamily="18" charset="0"/>
              </a:rPr>
              <a:t>Metascore</a:t>
            </a:r>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Dual-Axis Line Chart:</a:t>
            </a:r>
            <a:r>
              <a:rPr lang="en-US" dirty="0">
                <a:latin typeface="Times New Roman" panose="02020603050405020304" pitchFamily="18" charset="0"/>
                <a:cs typeface="Times New Roman" panose="02020603050405020304" pitchFamily="18" charset="0"/>
              </a:rPr>
              <a:t> Avg Revenue &amp; Avg Rating by Runtime</a:t>
            </a:r>
          </a:p>
          <a:p>
            <a:r>
              <a:rPr lang="en-US" b="1" dirty="0">
                <a:latin typeface="Times New Roman" panose="02020603050405020304" pitchFamily="18" charset="0"/>
                <a:cs typeface="Times New Roman" panose="02020603050405020304" pitchFamily="18" charset="0"/>
              </a:rPr>
              <a:t>Scatter Plot:</a:t>
            </a:r>
            <a:r>
              <a:rPr lang="en-US" dirty="0">
                <a:latin typeface="Times New Roman" panose="02020603050405020304" pitchFamily="18" charset="0"/>
                <a:cs typeface="Times New Roman" panose="02020603050405020304" pitchFamily="18" charset="0"/>
              </a:rPr>
              <a:t> Revenue vs IMDb Rating by Genre</a:t>
            </a:r>
          </a:p>
          <a:p>
            <a:r>
              <a:rPr lang="en-US" b="1" dirty="0">
                <a:latin typeface="Times New Roman" panose="02020603050405020304" pitchFamily="18" charset="0"/>
                <a:cs typeface="Times New Roman" panose="02020603050405020304" pitchFamily="18" charset="0"/>
              </a:rPr>
              <a:t>Multi-Line Chart:</a:t>
            </a:r>
            <a:r>
              <a:rPr lang="en-US" dirty="0">
                <a:latin typeface="Times New Roman" panose="02020603050405020304" pitchFamily="18" charset="0"/>
                <a:cs typeface="Times New Roman" panose="02020603050405020304" pitchFamily="18" charset="0"/>
              </a:rPr>
              <a:t> Revenue Trend by Genre Over Years</a:t>
            </a:r>
          </a:p>
          <a:p>
            <a:r>
              <a:rPr lang="en-US" b="1" dirty="0">
                <a:latin typeface="Times New Roman" panose="02020603050405020304" pitchFamily="18" charset="0"/>
                <a:cs typeface="Times New Roman" panose="02020603050405020304" pitchFamily="18" charset="0"/>
              </a:rPr>
              <a:t>Bubble Chart:</a:t>
            </a:r>
            <a:r>
              <a:rPr lang="en-US" dirty="0">
                <a:latin typeface="Times New Roman" panose="02020603050405020304" pitchFamily="18" charset="0"/>
                <a:cs typeface="Times New Roman" panose="02020603050405020304" pitchFamily="18" charset="0"/>
              </a:rPr>
              <a:t> Revenue vs Rating by Year</a:t>
            </a:r>
          </a:p>
          <a:p>
            <a:r>
              <a:rPr lang="en-US" b="1" dirty="0">
                <a:latin typeface="Times New Roman" panose="02020603050405020304" pitchFamily="18" charset="0"/>
                <a:cs typeface="Times New Roman" panose="02020603050405020304" pitchFamily="18" charset="0"/>
              </a:rPr>
              <a:t>Purpose: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To analyze relationships and correlations between revenue, ratings, runtime, genre, and time, and to identify key factors influencing box office performance.</a:t>
            </a:r>
          </a:p>
          <a:p>
            <a:pPr marL="11430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53958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CBA9F-F9EB-488F-5A95-2F894747BD07}"/>
              </a:ext>
            </a:extLst>
          </p:cNvPr>
          <p:cNvSpPr>
            <a:spLocks noGrp="1"/>
          </p:cNvSpPr>
          <p:nvPr>
            <p:ph type="title"/>
          </p:nvPr>
        </p:nvSpPr>
        <p:spPr>
          <a:xfrm>
            <a:off x="572729" y="355293"/>
            <a:ext cx="10515600" cy="1050720"/>
          </a:xfrm>
        </p:spPr>
        <p:txBody>
          <a:bodyPr>
            <a:normAutofit/>
          </a:bodyPr>
          <a:lstStyle/>
          <a:p>
            <a:r>
              <a:rPr lang="en-US" b="1" u="sng" dirty="0">
                <a:solidFill>
                  <a:srgbClr val="FF0000"/>
                </a:solidFill>
                <a:latin typeface="Times New Roman" panose="02020603050405020304" pitchFamily="18" charset="0"/>
                <a:cs typeface="Times New Roman" panose="02020603050405020304" pitchFamily="18" charset="0"/>
              </a:rPr>
              <a:t>Applications &amp; Recommendations:-</a:t>
            </a:r>
            <a:endParaRPr lang="en-IN" b="1" u="sng" dirty="0">
              <a:solidFill>
                <a:srgbClr val="FF0000"/>
              </a:solidFill>
            </a:endParaRPr>
          </a:p>
        </p:txBody>
      </p:sp>
      <p:sp>
        <p:nvSpPr>
          <p:cNvPr id="3" name="Text Placeholder 2">
            <a:extLst>
              <a:ext uri="{FF2B5EF4-FFF2-40B4-BE49-F238E27FC236}">
                <a16:creationId xmlns:a16="http://schemas.microsoft.com/office/drawing/2014/main" id="{B1B543B4-A08B-3CAF-DF73-92333A2461F2}"/>
              </a:ext>
            </a:extLst>
          </p:cNvPr>
          <p:cNvSpPr>
            <a:spLocks noGrp="1"/>
          </p:cNvSpPr>
          <p:nvPr>
            <p:ph type="body" idx="1"/>
          </p:nvPr>
        </p:nvSpPr>
        <p:spPr>
          <a:xfrm>
            <a:off x="572729" y="1406013"/>
            <a:ext cx="10515600" cy="4751286"/>
          </a:xfrm>
        </p:spPr>
        <p:txBody>
          <a:bodyPr>
            <a:normAutofit fontScale="55000" lnSpcReduction="20000"/>
          </a:bodyPr>
          <a:lstStyle/>
          <a:p>
            <a:pPr marL="114300" indent="0">
              <a:buNone/>
            </a:pPr>
            <a:r>
              <a:rPr lang="en-US" sz="4400" b="1" dirty="0">
                <a:latin typeface="Times New Roman" panose="02020603050405020304" pitchFamily="18" charset="0"/>
                <a:cs typeface="Times New Roman" panose="02020603050405020304" pitchFamily="18" charset="0"/>
              </a:rPr>
              <a:t>Applications</a:t>
            </a:r>
            <a:endParaRPr lang="en-US" sz="4400" dirty="0">
              <a:latin typeface="Times New Roman" panose="02020603050405020304" pitchFamily="18" charset="0"/>
              <a:cs typeface="Times New Roman" panose="02020603050405020304" pitchFamily="18" charset="0"/>
            </a:endParaRPr>
          </a:p>
          <a:p>
            <a:r>
              <a:rPr lang="en-US" sz="4400" dirty="0">
                <a:latin typeface="Times New Roman" panose="02020603050405020304" pitchFamily="18" charset="0"/>
                <a:cs typeface="Times New Roman" panose="02020603050405020304" pitchFamily="18" charset="0"/>
              </a:rPr>
              <a:t>Identifies high-revenue and popular genres</a:t>
            </a:r>
          </a:p>
          <a:p>
            <a:r>
              <a:rPr lang="en-US" sz="4400" dirty="0">
                <a:latin typeface="Times New Roman" panose="02020603050405020304" pitchFamily="18" charset="0"/>
                <a:cs typeface="Times New Roman" panose="02020603050405020304" pitchFamily="18" charset="0"/>
              </a:rPr>
              <a:t>Helps plan movie release timing using year-wise trends</a:t>
            </a:r>
          </a:p>
          <a:p>
            <a:r>
              <a:rPr lang="en-US" sz="4400" dirty="0">
                <a:latin typeface="Times New Roman" panose="02020603050405020304" pitchFamily="18" charset="0"/>
                <a:cs typeface="Times New Roman" panose="02020603050405020304" pitchFamily="18" charset="0"/>
              </a:rPr>
              <a:t>Supports selection of top-performing directors</a:t>
            </a:r>
          </a:p>
          <a:p>
            <a:r>
              <a:rPr lang="en-US" sz="4400" dirty="0">
                <a:latin typeface="Times New Roman" panose="02020603050405020304" pitchFamily="18" charset="0"/>
                <a:cs typeface="Times New Roman" panose="02020603050405020304" pitchFamily="18" charset="0"/>
              </a:rPr>
              <a:t>Analyzes audience engagement using votes and ratings</a:t>
            </a:r>
          </a:p>
          <a:p>
            <a:r>
              <a:rPr lang="en-US" sz="4400" dirty="0">
                <a:latin typeface="Times New Roman" panose="02020603050405020304" pitchFamily="18" charset="0"/>
                <a:cs typeface="Times New Roman" panose="02020603050405020304" pitchFamily="18" charset="0"/>
              </a:rPr>
              <a:t>Assists investors in data-driven decisions</a:t>
            </a:r>
          </a:p>
          <a:p>
            <a:pPr marL="114300" indent="0">
              <a:buNone/>
            </a:pPr>
            <a:r>
              <a:rPr lang="en-US" sz="4400" b="1" dirty="0">
                <a:latin typeface="Times New Roman" panose="02020603050405020304" pitchFamily="18" charset="0"/>
                <a:cs typeface="Times New Roman" panose="02020603050405020304" pitchFamily="18" charset="0"/>
              </a:rPr>
              <a:t>Recommendations</a:t>
            </a:r>
            <a:endParaRPr lang="en-US" sz="4400" dirty="0">
              <a:latin typeface="Times New Roman" panose="02020603050405020304" pitchFamily="18" charset="0"/>
              <a:cs typeface="Times New Roman" panose="02020603050405020304" pitchFamily="18" charset="0"/>
            </a:endParaRPr>
          </a:p>
          <a:p>
            <a:r>
              <a:rPr lang="en-US" sz="4400" dirty="0">
                <a:latin typeface="Times New Roman" panose="02020603050405020304" pitchFamily="18" charset="0"/>
                <a:cs typeface="Times New Roman" panose="02020603050405020304" pitchFamily="18" charset="0"/>
              </a:rPr>
              <a:t>Focus on genres with strong revenue and ratings</a:t>
            </a:r>
          </a:p>
          <a:p>
            <a:r>
              <a:rPr lang="en-US" sz="4400" dirty="0">
                <a:latin typeface="Times New Roman" panose="02020603050405020304" pitchFamily="18" charset="0"/>
                <a:cs typeface="Times New Roman" panose="02020603050405020304" pitchFamily="18" charset="0"/>
              </a:rPr>
              <a:t>Prefer optimal runtime range for better performance</a:t>
            </a:r>
          </a:p>
          <a:p>
            <a:r>
              <a:rPr lang="en-US" sz="4400" dirty="0">
                <a:latin typeface="Times New Roman" panose="02020603050405020304" pitchFamily="18" charset="0"/>
                <a:cs typeface="Times New Roman" panose="02020603050405020304" pitchFamily="18" charset="0"/>
              </a:rPr>
              <a:t>Invest in directors with consistent box-office success</a:t>
            </a:r>
          </a:p>
          <a:p>
            <a:r>
              <a:rPr lang="en-US" sz="4400" dirty="0">
                <a:latin typeface="Times New Roman" panose="02020603050405020304" pitchFamily="18" charset="0"/>
                <a:cs typeface="Times New Roman" panose="02020603050405020304" pitchFamily="18" charset="0"/>
              </a:rPr>
              <a:t>Align marketing with high-engagement movies</a:t>
            </a:r>
          </a:p>
          <a:p>
            <a:r>
              <a:rPr lang="en-US" sz="4400" dirty="0">
                <a:latin typeface="Times New Roman" panose="02020603050405020304" pitchFamily="18" charset="0"/>
                <a:cs typeface="Times New Roman" panose="02020603050405020304" pitchFamily="18" charset="0"/>
              </a:rPr>
              <a:t>Use historical trends for strategic planning</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9836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FC68E-88C8-EADD-37FA-D2CECBCA468E}"/>
              </a:ext>
            </a:extLst>
          </p:cNvPr>
          <p:cNvSpPr>
            <a:spLocks noGrp="1"/>
          </p:cNvSpPr>
          <p:nvPr>
            <p:ph type="title"/>
          </p:nvPr>
        </p:nvSpPr>
        <p:spPr>
          <a:xfrm>
            <a:off x="671052" y="197977"/>
            <a:ext cx="10515600" cy="1325563"/>
          </a:xfrm>
        </p:spPr>
        <p:txBody>
          <a:bodyPr/>
          <a:lstStyle/>
          <a:p>
            <a:r>
              <a:rPr lang="en-US" b="1" u="sng" dirty="0">
                <a:solidFill>
                  <a:srgbClr val="FF0000"/>
                </a:solidFill>
                <a:latin typeface="Times New Roman" panose="02020603050405020304" pitchFamily="18" charset="0"/>
                <a:cs typeface="Times New Roman" panose="02020603050405020304" pitchFamily="18" charset="0"/>
              </a:rPr>
              <a:t>Conclusion &amp; Future Scope:-</a:t>
            </a:r>
            <a:endParaRPr lang="en-IN" b="1" u="sng" dirty="0">
              <a:solidFill>
                <a:srgbClr val="FF0000"/>
              </a:solidFill>
            </a:endParaRPr>
          </a:p>
        </p:txBody>
      </p:sp>
      <p:sp>
        <p:nvSpPr>
          <p:cNvPr id="3" name="Text Placeholder 2">
            <a:extLst>
              <a:ext uri="{FF2B5EF4-FFF2-40B4-BE49-F238E27FC236}">
                <a16:creationId xmlns:a16="http://schemas.microsoft.com/office/drawing/2014/main" id="{A5B4C574-D1E6-5207-5C7C-138745B63522}"/>
              </a:ext>
            </a:extLst>
          </p:cNvPr>
          <p:cNvSpPr>
            <a:spLocks noGrp="1"/>
          </p:cNvSpPr>
          <p:nvPr>
            <p:ph type="body" idx="1"/>
          </p:nvPr>
        </p:nvSpPr>
        <p:spPr>
          <a:xfrm>
            <a:off x="572730" y="1393005"/>
            <a:ext cx="10515600" cy="4351338"/>
          </a:xfrm>
        </p:spPr>
        <p:txBody>
          <a:bodyPr>
            <a:normAutofit fontScale="85000" lnSpcReduction="20000"/>
          </a:bodyPr>
          <a:lstStyle/>
          <a:p>
            <a:pPr marL="114300" indent="0">
              <a:buNone/>
            </a:pPr>
            <a:r>
              <a:rPr lang="en-US" b="1" dirty="0">
                <a:latin typeface="Times New Roman" panose="02020603050405020304" pitchFamily="18" charset="0"/>
                <a:cs typeface="Times New Roman" panose="02020603050405020304" pitchFamily="18" charset="0"/>
              </a:rPr>
              <a:t>Conclusion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Power BI simplifies movie sales trend analysis</a:t>
            </a:r>
          </a:p>
          <a:p>
            <a:r>
              <a:rPr lang="en-US" dirty="0">
                <a:latin typeface="Times New Roman" panose="02020603050405020304" pitchFamily="18" charset="0"/>
                <a:cs typeface="Times New Roman" panose="02020603050405020304" pitchFamily="18" charset="0"/>
              </a:rPr>
              <a:t>Year-wise and genre-wise insights improve understanding</a:t>
            </a:r>
          </a:p>
          <a:p>
            <a:r>
              <a:rPr lang="en-US" dirty="0">
                <a:latin typeface="Times New Roman" panose="02020603050405020304" pitchFamily="18" charset="0"/>
                <a:cs typeface="Times New Roman" panose="02020603050405020304" pitchFamily="18" charset="0"/>
              </a:rPr>
              <a:t>Ratings and votes influence revenue, but no single factor dominates</a:t>
            </a:r>
          </a:p>
          <a:p>
            <a:r>
              <a:rPr lang="en-US" dirty="0">
                <a:latin typeface="Times New Roman" panose="02020603050405020304" pitchFamily="18" charset="0"/>
                <a:cs typeface="Times New Roman" panose="02020603050405020304" pitchFamily="18" charset="0"/>
              </a:rPr>
              <a:t>Dashboards provide interactive and actionable insights</a:t>
            </a:r>
          </a:p>
          <a:p>
            <a:pPr marL="114300" indent="0">
              <a:buNone/>
            </a:pPr>
            <a:r>
              <a:rPr lang="en-US" b="1" dirty="0">
                <a:latin typeface="Times New Roman" panose="02020603050405020304" pitchFamily="18" charset="0"/>
                <a:cs typeface="Times New Roman" panose="02020603050405020304" pitchFamily="18" charset="0"/>
              </a:rPr>
              <a:t>Future Scope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Add latest and global movie data</a:t>
            </a:r>
          </a:p>
          <a:p>
            <a:r>
              <a:rPr lang="en-US" dirty="0">
                <a:latin typeface="Times New Roman" panose="02020603050405020304" pitchFamily="18" charset="0"/>
                <a:cs typeface="Times New Roman" panose="02020603050405020304" pitchFamily="18" charset="0"/>
              </a:rPr>
              <a:t>Include budget and profit analysis</a:t>
            </a:r>
          </a:p>
          <a:p>
            <a:r>
              <a:rPr lang="en-US" dirty="0">
                <a:latin typeface="Times New Roman" panose="02020603050405020304" pitchFamily="18" charset="0"/>
                <a:cs typeface="Times New Roman" panose="02020603050405020304" pitchFamily="18" charset="0"/>
              </a:rPr>
              <a:t>Integrate OTT platform performance</a:t>
            </a:r>
          </a:p>
          <a:p>
            <a:r>
              <a:rPr lang="en-US" dirty="0">
                <a:latin typeface="Times New Roman" panose="02020603050405020304" pitchFamily="18" charset="0"/>
                <a:cs typeface="Times New Roman" panose="02020603050405020304" pitchFamily="18" charset="0"/>
              </a:rPr>
              <a:t>Apply predictive models for revenue forecasting</a:t>
            </a:r>
          </a:p>
          <a:p>
            <a:r>
              <a:rPr lang="en-US" dirty="0">
                <a:latin typeface="Times New Roman" panose="02020603050405020304" pitchFamily="18" charset="0"/>
                <a:cs typeface="Times New Roman" panose="02020603050405020304" pitchFamily="18" charset="0"/>
              </a:rPr>
              <a:t>Enable real-time Power BI dashboards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02772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5"/>
          <p:cNvPicPr preferRelativeResize="0"/>
          <p:nvPr/>
        </p:nvPicPr>
        <p:blipFill rotWithShape="1">
          <a:blip r:embed="rId3">
            <a:alphaModFix/>
          </a:blip>
          <a:srcRect/>
          <a:stretch/>
        </p:blipFill>
        <p:spPr>
          <a:xfrm>
            <a:off x="6466516" y="1850749"/>
            <a:ext cx="4465643" cy="2834317"/>
          </a:xfrm>
          <a:prstGeom prst="rect">
            <a:avLst/>
          </a:prstGeom>
          <a:noFill/>
          <a:ln>
            <a:noFill/>
          </a:ln>
        </p:spPr>
      </p:pic>
      <p:sp>
        <p:nvSpPr>
          <p:cNvPr id="117" name="Google Shape;117;p5"/>
          <p:cNvSpPr txBox="1"/>
          <p:nvPr/>
        </p:nvSpPr>
        <p:spPr>
          <a:xfrm>
            <a:off x="1244600" y="2997200"/>
            <a:ext cx="3661836" cy="76944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00000"/>
              </a:buClr>
              <a:buSzPts val="4400"/>
              <a:buFont typeface="Libre Baskerville"/>
              <a:buNone/>
            </a:pPr>
            <a:r>
              <a:rPr lang="en-IN" sz="4400" b="0" i="0" u="none" strike="noStrike" cap="none">
                <a:solidFill>
                  <a:srgbClr val="C00000"/>
                </a:solidFill>
                <a:latin typeface="Libre Baskerville"/>
                <a:ea typeface="Libre Baskerville"/>
                <a:cs typeface="Libre Baskerville"/>
                <a:sym typeface="Libre Baskerville"/>
              </a:rPr>
              <a:t>THANK YOU</a:t>
            </a: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7B026-FCD1-1CB7-78A0-5023CAF773E5}"/>
              </a:ext>
            </a:extLst>
          </p:cNvPr>
          <p:cNvSpPr>
            <a:spLocks noGrp="1"/>
          </p:cNvSpPr>
          <p:nvPr>
            <p:ph type="title"/>
          </p:nvPr>
        </p:nvSpPr>
        <p:spPr>
          <a:xfrm>
            <a:off x="553064" y="89821"/>
            <a:ext cx="10515600" cy="1325563"/>
          </a:xfrm>
        </p:spPr>
        <p:txBody>
          <a:bodyPr/>
          <a:lstStyle/>
          <a:p>
            <a:r>
              <a:rPr lang="en-IN" b="1" u="sng" dirty="0">
                <a:solidFill>
                  <a:srgbClr val="FF0000"/>
                </a:solidFill>
                <a:latin typeface="Times New Roman" panose="02020603050405020304" pitchFamily="18" charset="0"/>
                <a:cs typeface="Times New Roman" panose="02020603050405020304" pitchFamily="18" charset="0"/>
              </a:rPr>
              <a:t>Agenda</a:t>
            </a:r>
            <a:r>
              <a:rPr lang="en-IN" b="1" dirty="0">
                <a:solidFill>
                  <a:srgbClr val="FF0000"/>
                </a:solidFill>
              </a:rPr>
              <a:t>  </a:t>
            </a:r>
            <a:endParaRPr lang="en-IN" b="1" dirty="0"/>
          </a:p>
        </p:txBody>
      </p:sp>
      <p:sp>
        <p:nvSpPr>
          <p:cNvPr id="3" name="Text Placeholder 2">
            <a:extLst>
              <a:ext uri="{FF2B5EF4-FFF2-40B4-BE49-F238E27FC236}">
                <a16:creationId xmlns:a16="http://schemas.microsoft.com/office/drawing/2014/main" id="{4F3F8CD6-14BA-4649-BB84-17B4D71D4D24}"/>
              </a:ext>
            </a:extLst>
          </p:cNvPr>
          <p:cNvSpPr>
            <a:spLocks noGrp="1"/>
          </p:cNvSpPr>
          <p:nvPr>
            <p:ph type="body" idx="1"/>
          </p:nvPr>
        </p:nvSpPr>
        <p:spPr>
          <a:xfrm>
            <a:off x="454741" y="1135344"/>
            <a:ext cx="10515600" cy="4351338"/>
          </a:xfrm>
        </p:spPr>
        <p:txBody>
          <a:bodyPr>
            <a:normAutofit/>
          </a:bodyPr>
          <a:lstStyle/>
          <a:p>
            <a:r>
              <a:rPr lang="en-US" dirty="0">
                <a:latin typeface="Times New Roman" panose="02020603050405020304" pitchFamily="18" charset="0"/>
                <a:cs typeface="Times New Roman" panose="02020603050405020304" pitchFamily="18" charset="0"/>
              </a:rPr>
              <a:t>Problem Statement</a:t>
            </a:r>
          </a:p>
          <a:p>
            <a:r>
              <a:rPr lang="en-US" dirty="0">
                <a:latin typeface="Times New Roman" panose="02020603050405020304" pitchFamily="18" charset="0"/>
                <a:cs typeface="Times New Roman" panose="02020603050405020304" pitchFamily="18" charset="0"/>
              </a:rPr>
              <a:t>Objective</a:t>
            </a:r>
          </a:p>
          <a:p>
            <a:r>
              <a:rPr lang="en-US" dirty="0">
                <a:latin typeface="Times New Roman" panose="02020603050405020304" pitchFamily="18" charset="0"/>
                <a:cs typeface="Times New Roman" panose="02020603050405020304" pitchFamily="18" charset="0"/>
              </a:rPr>
              <a:t>Dataset Overview</a:t>
            </a:r>
          </a:p>
          <a:p>
            <a:r>
              <a:rPr lang="en-US" dirty="0">
                <a:latin typeface="Times New Roman" panose="02020603050405020304" pitchFamily="18" charset="0"/>
                <a:cs typeface="Times New Roman" panose="02020603050405020304" pitchFamily="18" charset="0"/>
              </a:rPr>
              <a:t>Data Preparation &amp; Cleaning</a:t>
            </a:r>
          </a:p>
          <a:p>
            <a:r>
              <a:rPr lang="en-US" dirty="0">
                <a:latin typeface="Times New Roman" panose="02020603050405020304" pitchFamily="18" charset="0"/>
                <a:cs typeface="Times New Roman" panose="02020603050405020304" pitchFamily="18" charset="0"/>
              </a:rPr>
              <a:t>Dashboard Visualizations</a:t>
            </a:r>
          </a:p>
          <a:p>
            <a:r>
              <a:rPr lang="en-US" dirty="0">
                <a:latin typeface="Times New Roman" panose="02020603050405020304" pitchFamily="18" charset="0"/>
                <a:cs typeface="Times New Roman" panose="02020603050405020304" pitchFamily="18" charset="0"/>
              </a:rPr>
              <a:t>Applications &amp; Recommendations</a:t>
            </a:r>
          </a:p>
          <a:p>
            <a:r>
              <a:rPr lang="en-US" dirty="0">
                <a:latin typeface="Times New Roman" panose="02020603050405020304" pitchFamily="18" charset="0"/>
                <a:cs typeface="Times New Roman" panose="02020603050405020304" pitchFamily="18" charset="0"/>
              </a:rPr>
              <a:t>Conclusion &amp; Future Scope</a:t>
            </a:r>
          </a:p>
          <a:p>
            <a:pPr marL="11430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4461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4B918-7F8B-C985-AEBD-B54AC8691764}"/>
              </a:ext>
            </a:extLst>
          </p:cNvPr>
          <p:cNvSpPr>
            <a:spLocks noGrp="1"/>
          </p:cNvSpPr>
          <p:nvPr>
            <p:ph type="title"/>
          </p:nvPr>
        </p:nvSpPr>
        <p:spPr>
          <a:xfrm>
            <a:off x="88490" y="0"/>
            <a:ext cx="10515600" cy="1325563"/>
          </a:xfrm>
        </p:spPr>
        <p:txBody>
          <a:bodyPr/>
          <a:lstStyle/>
          <a:p>
            <a:r>
              <a:rPr lang="en-US" b="1" u="sng" dirty="0">
                <a:solidFill>
                  <a:srgbClr val="FF0000"/>
                </a:solidFill>
                <a:latin typeface="Times New Roman" panose="02020603050405020304" pitchFamily="18" charset="0"/>
                <a:cs typeface="Times New Roman" panose="02020603050405020304" pitchFamily="18" charset="0"/>
              </a:rPr>
              <a:t>Business Problem:-</a:t>
            </a:r>
            <a:endParaRPr lang="en-IN" b="1" u="sng" dirty="0">
              <a:solidFill>
                <a:srgbClr val="FF0000"/>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A00B5658-01B4-17AD-0275-5FEE8873D316}"/>
              </a:ext>
            </a:extLst>
          </p:cNvPr>
          <p:cNvSpPr>
            <a:spLocks noGrp="1"/>
          </p:cNvSpPr>
          <p:nvPr>
            <p:ph type="body" idx="1"/>
          </p:nvPr>
        </p:nvSpPr>
        <p:spPr>
          <a:xfrm>
            <a:off x="304801" y="1012722"/>
            <a:ext cx="11887199" cy="5776452"/>
          </a:xfrm>
        </p:spPr>
        <p:txBody>
          <a:bodyPr>
            <a:normAutofit/>
          </a:bodyPr>
          <a:lstStyle/>
          <a:p>
            <a:r>
              <a:rPr lang="en-US" dirty="0">
                <a:latin typeface="Times New Roman" panose="02020603050405020304" pitchFamily="18" charset="0"/>
                <a:cs typeface="Times New Roman" panose="02020603050405020304" pitchFamily="18" charset="0"/>
              </a:rPr>
              <a:t>Movie companies, streaming platforms, and distributors struggle to understand what factors truly drive movie success. With large datasets containing revenue, ratings, genres, votes, directors, and runtimes, it becomes difficult to manually identify:</a:t>
            </a:r>
          </a:p>
          <a:p>
            <a:r>
              <a:rPr lang="en-US" dirty="0">
                <a:latin typeface="Times New Roman" panose="02020603050405020304" pitchFamily="18" charset="0"/>
                <a:cs typeface="Times New Roman" panose="02020603050405020304" pitchFamily="18" charset="0"/>
              </a:rPr>
              <a:t>Which years or genres perform the best</a:t>
            </a:r>
          </a:p>
          <a:p>
            <a:r>
              <a:rPr lang="en-US" dirty="0">
                <a:latin typeface="Times New Roman" panose="02020603050405020304" pitchFamily="18" charset="0"/>
                <a:cs typeface="Times New Roman" panose="02020603050405020304" pitchFamily="18" charset="0"/>
              </a:rPr>
              <a:t>Which directors or movies generate the highest revenue</a:t>
            </a:r>
          </a:p>
          <a:p>
            <a:r>
              <a:rPr lang="en-US" dirty="0">
                <a:latin typeface="Times New Roman" panose="02020603050405020304" pitchFamily="18" charset="0"/>
                <a:cs typeface="Times New Roman" panose="02020603050405020304" pitchFamily="18" charset="0"/>
              </a:rPr>
              <a:t>How ratings, votes, and runtime influence box office performance</a:t>
            </a:r>
          </a:p>
          <a:p>
            <a:pPr marL="114300" indent="0">
              <a:buNone/>
            </a:pPr>
            <a:r>
              <a:rPr lang="en-US" dirty="0">
                <a:latin typeface="Times New Roman" panose="02020603050405020304" pitchFamily="18" charset="0"/>
                <a:cs typeface="Times New Roman" panose="02020603050405020304" pitchFamily="18" charset="0"/>
              </a:rPr>
              <a:t>Without proper analysis, studios may invest in the wrong genres, choose less impactful directors, or make movies that fail to attract audiences.</a:t>
            </a:r>
          </a:p>
          <a:p>
            <a:pPr marL="114300" indent="0">
              <a:buNone/>
            </a:pPr>
            <a:r>
              <a:rPr lang="en-US" dirty="0">
                <a:latin typeface="Times New Roman" panose="02020603050405020304" pitchFamily="18" charset="0"/>
                <a:cs typeface="Times New Roman" panose="02020603050405020304" pitchFamily="18" charset="0"/>
              </a:rPr>
              <a:t>A Movie Sales Analysis Dashboard is needed to uncover performance trends, identify top contributors, and support data-driven decisions for future movie production and marketing.</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9193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15942-27A8-57D6-E1BA-62FB37DFE035}"/>
              </a:ext>
            </a:extLst>
          </p:cNvPr>
          <p:cNvSpPr>
            <a:spLocks noGrp="1"/>
          </p:cNvSpPr>
          <p:nvPr>
            <p:ph type="title"/>
          </p:nvPr>
        </p:nvSpPr>
        <p:spPr>
          <a:xfrm>
            <a:off x="366251" y="463447"/>
            <a:ext cx="10515600" cy="1325563"/>
          </a:xfrm>
        </p:spPr>
        <p:txBody>
          <a:bodyPr/>
          <a:lstStyle/>
          <a:p>
            <a:r>
              <a:rPr lang="en-IN" b="1" u="sng" dirty="0">
                <a:solidFill>
                  <a:srgbClr val="FF0000"/>
                </a:solidFill>
                <a:latin typeface="Times New Roman" panose="02020603050405020304" pitchFamily="18" charset="0"/>
                <a:cs typeface="Times New Roman" panose="02020603050405020304" pitchFamily="18" charset="0"/>
              </a:rPr>
              <a:t>Problem Statement:-</a:t>
            </a:r>
          </a:p>
        </p:txBody>
      </p:sp>
      <p:sp>
        <p:nvSpPr>
          <p:cNvPr id="3" name="Text Placeholder 2">
            <a:extLst>
              <a:ext uri="{FF2B5EF4-FFF2-40B4-BE49-F238E27FC236}">
                <a16:creationId xmlns:a16="http://schemas.microsoft.com/office/drawing/2014/main" id="{BA50FFDF-6304-5DE0-7AB9-0B8ED20AAB82}"/>
              </a:ext>
            </a:extLst>
          </p:cNvPr>
          <p:cNvSpPr>
            <a:spLocks noGrp="1"/>
          </p:cNvSpPr>
          <p:nvPr>
            <p:ph type="body" idx="1"/>
          </p:nvPr>
        </p:nvSpPr>
        <p:spPr>
          <a:xfrm>
            <a:off x="366251" y="1788549"/>
            <a:ext cx="10515600" cy="4486275"/>
          </a:xfrm>
        </p:spPr>
        <p:txBody>
          <a:bodyPr/>
          <a:lstStyle/>
          <a:p>
            <a:r>
              <a:rPr lang="en-US" dirty="0">
                <a:latin typeface="Times New Roman" panose="02020603050405020304" pitchFamily="18" charset="0"/>
                <a:cs typeface="Times New Roman" panose="02020603050405020304" pitchFamily="18" charset="0"/>
              </a:rPr>
              <a:t>The movie industry generates massive sales data across regions, genres, and time.</a:t>
            </a:r>
          </a:p>
          <a:p>
            <a:r>
              <a:rPr lang="en-US" dirty="0">
                <a:latin typeface="Times New Roman" panose="02020603050405020304" pitchFamily="18" charset="0"/>
                <a:cs typeface="Times New Roman" panose="02020603050405020304" pitchFamily="18" charset="0"/>
              </a:rPr>
              <a:t>Raw sales data is complex and difficult to interpret without analysis.</a:t>
            </a:r>
          </a:p>
          <a:p>
            <a:r>
              <a:rPr lang="en-US" dirty="0">
                <a:latin typeface="Times New Roman" panose="02020603050405020304" pitchFamily="18" charset="0"/>
                <a:cs typeface="Times New Roman" panose="02020603050405020304" pitchFamily="18" charset="0"/>
              </a:rPr>
              <a:t>Stakeholders need insights on revenue, trends, and performance.</a:t>
            </a:r>
          </a:p>
          <a:p>
            <a:r>
              <a:rPr lang="en-US" dirty="0">
                <a:latin typeface="Times New Roman" panose="02020603050405020304" pitchFamily="18" charset="0"/>
                <a:cs typeface="Times New Roman" panose="02020603050405020304" pitchFamily="18" charset="0"/>
              </a:rPr>
              <a:t>This project analyzes movie sales data using Power BI dashboards.</a:t>
            </a:r>
          </a:p>
        </p:txBody>
      </p:sp>
    </p:spTree>
    <p:extLst>
      <p:ext uri="{BB962C8B-B14F-4D97-AF65-F5344CB8AC3E}">
        <p14:creationId xmlns:p14="http://schemas.microsoft.com/office/powerpoint/2010/main" val="33188012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56D4D-C4F8-DC4D-FB44-3072B2990195}"/>
              </a:ext>
            </a:extLst>
          </p:cNvPr>
          <p:cNvSpPr>
            <a:spLocks noGrp="1"/>
          </p:cNvSpPr>
          <p:nvPr>
            <p:ph type="title"/>
          </p:nvPr>
        </p:nvSpPr>
        <p:spPr>
          <a:xfrm>
            <a:off x="435078" y="571602"/>
            <a:ext cx="10515600" cy="1325563"/>
          </a:xfrm>
        </p:spPr>
        <p:txBody>
          <a:bodyPr/>
          <a:lstStyle/>
          <a:p>
            <a:r>
              <a:rPr lang="en-IN" b="1" u="sng" dirty="0">
                <a:solidFill>
                  <a:srgbClr val="FF0000"/>
                </a:solidFill>
                <a:latin typeface="Times New Roman" panose="02020603050405020304" pitchFamily="18" charset="0"/>
                <a:cs typeface="Times New Roman" panose="02020603050405020304" pitchFamily="18" charset="0"/>
              </a:rPr>
              <a:t>Objective:-</a:t>
            </a:r>
          </a:p>
        </p:txBody>
      </p:sp>
      <p:sp>
        <p:nvSpPr>
          <p:cNvPr id="3" name="Text Placeholder 2">
            <a:extLst>
              <a:ext uri="{FF2B5EF4-FFF2-40B4-BE49-F238E27FC236}">
                <a16:creationId xmlns:a16="http://schemas.microsoft.com/office/drawing/2014/main" id="{03A010C3-4AEB-1DAE-D950-C22E138673D3}"/>
              </a:ext>
            </a:extLst>
          </p:cNvPr>
          <p:cNvSpPr>
            <a:spLocks noGrp="1"/>
          </p:cNvSpPr>
          <p:nvPr>
            <p:ph type="body" idx="1"/>
          </p:nvPr>
        </p:nvSpPr>
        <p:spPr>
          <a:xfrm>
            <a:off x="435078" y="1805961"/>
            <a:ext cx="10515600" cy="4351338"/>
          </a:xfrm>
        </p:spPr>
        <p:txBody>
          <a:bodyPr/>
          <a:lstStyle/>
          <a:p>
            <a:r>
              <a:rPr lang="en-US" dirty="0">
                <a:latin typeface="Times New Roman" panose="02020603050405020304" pitchFamily="18" charset="0"/>
                <a:cs typeface="Times New Roman" panose="02020603050405020304" pitchFamily="18" charset="0"/>
              </a:rPr>
              <a:t>Analyze movie sales and revenue trends</a:t>
            </a:r>
          </a:p>
          <a:p>
            <a:r>
              <a:rPr lang="en-US" dirty="0">
                <a:latin typeface="Times New Roman" panose="02020603050405020304" pitchFamily="18" charset="0"/>
                <a:cs typeface="Times New Roman" panose="02020603050405020304" pitchFamily="18" charset="0"/>
              </a:rPr>
              <a:t>Understand genre-wise and year-wise performance</a:t>
            </a:r>
          </a:p>
          <a:p>
            <a:r>
              <a:rPr lang="en-US" dirty="0">
                <a:latin typeface="Times New Roman" panose="02020603050405020304" pitchFamily="18" charset="0"/>
                <a:cs typeface="Times New Roman" panose="02020603050405020304" pitchFamily="18" charset="0"/>
              </a:rPr>
              <a:t>Create interactive dashboards for insights</a:t>
            </a:r>
          </a:p>
          <a:p>
            <a:r>
              <a:rPr lang="en-US" dirty="0">
                <a:latin typeface="Times New Roman" panose="02020603050405020304" pitchFamily="18" charset="0"/>
                <a:cs typeface="Times New Roman" panose="02020603050405020304" pitchFamily="18" charset="0"/>
              </a:rPr>
              <a:t>Support business and marketing decisions</a:t>
            </a:r>
          </a:p>
          <a:p>
            <a:pPr marL="11430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4177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ADEE7-76CD-E7B0-F34B-2918BE44F3D9}"/>
              </a:ext>
            </a:extLst>
          </p:cNvPr>
          <p:cNvSpPr>
            <a:spLocks noGrp="1"/>
          </p:cNvSpPr>
          <p:nvPr>
            <p:ph type="title"/>
          </p:nvPr>
        </p:nvSpPr>
        <p:spPr>
          <a:xfrm>
            <a:off x="206478" y="131173"/>
            <a:ext cx="10515600" cy="1325563"/>
          </a:xfrm>
        </p:spPr>
        <p:txBody>
          <a:bodyPr/>
          <a:lstStyle/>
          <a:p>
            <a:r>
              <a:rPr lang="en-IN" b="1" u="sng" dirty="0">
                <a:solidFill>
                  <a:srgbClr val="FF0000"/>
                </a:solidFill>
                <a:latin typeface="Times New Roman" panose="02020603050405020304" pitchFamily="18" charset="0"/>
                <a:cs typeface="Times New Roman" panose="02020603050405020304" pitchFamily="18" charset="0"/>
              </a:rPr>
              <a:t>Dataset Overview:-</a:t>
            </a:r>
          </a:p>
        </p:txBody>
      </p:sp>
      <p:sp>
        <p:nvSpPr>
          <p:cNvPr id="3" name="Text Placeholder 2">
            <a:extLst>
              <a:ext uri="{FF2B5EF4-FFF2-40B4-BE49-F238E27FC236}">
                <a16:creationId xmlns:a16="http://schemas.microsoft.com/office/drawing/2014/main" id="{B15B73AA-1A23-1E2F-BDC0-3928252026E0}"/>
              </a:ext>
            </a:extLst>
          </p:cNvPr>
          <p:cNvSpPr>
            <a:spLocks noGrp="1"/>
          </p:cNvSpPr>
          <p:nvPr>
            <p:ph type="body" idx="1"/>
          </p:nvPr>
        </p:nvSpPr>
        <p:spPr>
          <a:xfrm>
            <a:off x="206478" y="1373343"/>
            <a:ext cx="10515600" cy="4351338"/>
          </a:xfrm>
        </p:spPr>
        <p:txBody>
          <a:bodyPr>
            <a:normAutofit/>
          </a:bodyPr>
          <a:lstStyle/>
          <a:p>
            <a:pPr marL="342900" eaLnBrk="0" fontAlgn="base" hangingPunct="0">
              <a:lnSpc>
                <a:spcPct val="100000"/>
              </a:lnSpc>
              <a:spcBef>
                <a:spcPct val="0"/>
              </a:spcBef>
              <a:spcAft>
                <a:spcPct val="0"/>
              </a:spcAft>
              <a:buClrTx/>
              <a:buSzTx/>
            </a:pPr>
            <a:r>
              <a:rPr lang="en-US" altLang="en-US" sz="2400" b="1" dirty="0">
                <a:solidFill>
                  <a:schemeClr val="tx1"/>
                </a:solidFill>
                <a:latin typeface="Times New Roman" panose="02020603050405020304" pitchFamily="18" charset="0"/>
                <a:cs typeface="Times New Roman" panose="02020603050405020304" pitchFamily="18" charset="0"/>
              </a:rPr>
              <a:t>Dataset Name:</a:t>
            </a:r>
            <a:r>
              <a:rPr lang="en-US" altLang="en-US" sz="2400" dirty="0">
                <a:solidFill>
                  <a:schemeClr val="tx1"/>
                </a:solidFill>
                <a:latin typeface="Times New Roman" panose="02020603050405020304" pitchFamily="18" charset="0"/>
                <a:cs typeface="Times New Roman" panose="02020603050405020304" pitchFamily="18" charset="0"/>
              </a:rPr>
              <a:t> Movie Sales Analysis</a:t>
            </a:r>
          </a:p>
          <a:p>
            <a:pPr marL="342900" eaLnBrk="0" fontAlgn="base" hangingPunct="0">
              <a:lnSpc>
                <a:spcPct val="100000"/>
              </a:lnSpc>
              <a:spcBef>
                <a:spcPct val="0"/>
              </a:spcBef>
              <a:spcAft>
                <a:spcPct val="0"/>
              </a:spcAft>
              <a:buClrTx/>
              <a:buSzTx/>
            </a:pPr>
            <a:r>
              <a:rPr lang="en-US" altLang="en-US" sz="2400" b="1" dirty="0">
                <a:solidFill>
                  <a:schemeClr val="tx1"/>
                </a:solidFill>
                <a:latin typeface="Times New Roman" panose="02020603050405020304" pitchFamily="18" charset="0"/>
                <a:cs typeface="Times New Roman" panose="02020603050405020304" pitchFamily="18" charset="0"/>
              </a:rPr>
              <a:t>Source:</a:t>
            </a:r>
            <a:r>
              <a:rPr lang="en-US" altLang="en-US" sz="2400" dirty="0">
                <a:solidFill>
                  <a:schemeClr val="tx1"/>
                </a:solidFill>
                <a:latin typeface="Times New Roman" panose="02020603050405020304" pitchFamily="18" charset="0"/>
                <a:cs typeface="Times New Roman" panose="02020603050405020304" pitchFamily="18" charset="0"/>
              </a:rPr>
              <a:t> CSV files (Monthly data)</a:t>
            </a:r>
          </a:p>
          <a:p>
            <a:pPr marL="342900" eaLnBrk="0" fontAlgn="base" hangingPunct="0">
              <a:lnSpc>
                <a:spcPct val="100000"/>
              </a:lnSpc>
              <a:spcBef>
                <a:spcPct val="0"/>
              </a:spcBef>
              <a:spcAft>
                <a:spcPct val="0"/>
              </a:spcAft>
              <a:buClrTx/>
              <a:buSzTx/>
            </a:pPr>
            <a:r>
              <a:rPr lang="en-US" altLang="en-US" sz="2400" b="1" dirty="0">
                <a:solidFill>
                  <a:schemeClr val="tx1"/>
                </a:solidFill>
                <a:latin typeface="Times New Roman" panose="02020603050405020304" pitchFamily="18" charset="0"/>
                <a:cs typeface="Times New Roman" panose="02020603050405020304" pitchFamily="18" charset="0"/>
              </a:rPr>
              <a:t>File Type:</a:t>
            </a:r>
            <a:r>
              <a:rPr lang="en-US" altLang="en-US" sz="2400" dirty="0">
                <a:solidFill>
                  <a:schemeClr val="tx1"/>
                </a:solidFill>
                <a:latin typeface="Times New Roman" panose="02020603050405020304" pitchFamily="18" charset="0"/>
                <a:cs typeface="Times New Roman" panose="02020603050405020304" pitchFamily="18" charset="0"/>
              </a:rPr>
              <a:t> CSV</a:t>
            </a:r>
          </a:p>
          <a:p>
            <a:pPr marL="342900" eaLnBrk="0" fontAlgn="base" hangingPunct="0">
              <a:lnSpc>
                <a:spcPct val="100000"/>
              </a:lnSpc>
              <a:spcBef>
                <a:spcPct val="0"/>
              </a:spcBef>
              <a:spcAft>
                <a:spcPct val="0"/>
              </a:spcAft>
              <a:buClrTx/>
              <a:buSzTx/>
            </a:pPr>
            <a:r>
              <a:rPr lang="en-US" altLang="en-US" sz="2400" b="1" dirty="0">
                <a:solidFill>
                  <a:schemeClr val="tx1"/>
                </a:solidFill>
                <a:latin typeface="Times New Roman" panose="02020603050405020304" pitchFamily="18" charset="0"/>
                <a:cs typeface="Times New Roman" panose="02020603050405020304" pitchFamily="18" charset="0"/>
              </a:rPr>
              <a:t>Years Covered:</a:t>
            </a:r>
            <a:r>
              <a:rPr lang="en-US" altLang="en-US" sz="2400" dirty="0">
                <a:solidFill>
                  <a:schemeClr val="tx1"/>
                </a:solidFill>
                <a:latin typeface="Times New Roman" panose="02020603050405020304" pitchFamily="18" charset="0"/>
                <a:cs typeface="Times New Roman" panose="02020603050405020304" pitchFamily="18" charset="0"/>
              </a:rPr>
              <a:t> 2006 – 2016</a:t>
            </a:r>
          </a:p>
          <a:p>
            <a:pPr marL="342900" eaLnBrk="0" fontAlgn="base" hangingPunct="0">
              <a:lnSpc>
                <a:spcPct val="100000"/>
              </a:lnSpc>
              <a:spcBef>
                <a:spcPct val="0"/>
              </a:spcBef>
              <a:spcAft>
                <a:spcPct val="0"/>
              </a:spcAft>
              <a:buClrTx/>
              <a:buSzTx/>
            </a:pPr>
            <a:r>
              <a:rPr lang="en-US" altLang="en-US" sz="2400" b="1" dirty="0">
                <a:solidFill>
                  <a:schemeClr val="tx1"/>
                </a:solidFill>
                <a:latin typeface="Times New Roman" panose="02020603050405020304" pitchFamily="18" charset="0"/>
                <a:cs typeface="Times New Roman" panose="02020603050405020304" pitchFamily="18" charset="0"/>
              </a:rPr>
              <a:t>Key Columns:</a:t>
            </a:r>
            <a:endParaRPr lang="en-US" altLang="en-US" sz="2400" dirty="0">
              <a:solidFill>
                <a:schemeClr val="tx1"/>
              </a:solidFill>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ClrTx/>
              <a:buSzTx/>
              <a:buNone/>
            </a:pPr>
            <a:endParaRPr lang="en-US" altLang="en-US" dirty="0">
              <a:solidFill>
                <a:schemeClr val="tx1"/>
              </a:solidFill>
              <a:latin typeface="Times New Roman" panose="02020603050405020304" pitchFamily="18" charset="0"/>
              <a:cs typeface="Times New Roman" panose="02020603050405020304" pitchFamily="18" charset="0"/>
            </a:endParaRPr>
          </a:p>
          <a:p>
            <a:pPr marL="0" lvl="0" indent="0" eaLnBrk="0" fontAlgn="base" hangingPunct="0">
              <a:lnSpc>
                <a:spcPct val="100000"/>
              </a:lnSpc>
              <a:spcBef>
                <a:spcPct val="0"/>
              </a:spcBef>
              <a:spcAft>
                <a:spcPct val="0"/>
              </a:spcAft>
              <a:buClrTx/>
              <a:buSzTx/>
              <a:buNone/>
            </a:pPr>
            <a:endParaRPr lang="en-US" altLang="en-US" sz="2400" dirty="0">
              <a:solidFill>
                <a:schemeClr val="tx1"/>
              </a:solidFill>
              <a:latin typeface="Times New Roman" panose="02020603050405020304" pitchFamily="18" charset="0"/>
              <a:cs typeface="Times New Roman" panose="02020603050405020304" pitchFamily="18" charset="0"/>
            </a:endParaRPr>
          </a:p>
          <a:p>
            <a:endParaRPr lang="en-IN" dirty="0"/>
          </a:p>
        </p:txBody>
      </p:sp>
      <p:sp>
        <p:nvSpPr>
          <p:cNvPr id="4" name="Rectangle 1">
            <a:extLst>
              <a:ext uri="{FF2B5EF4-FFF2-40B4-BE49-F238E27FC236}">
                <a16:creationId xmlns:a16="http://schemas.microsoft.com/office/drawing/2014/main" id="{88625A4E-1FA1-15CE-CDDD-0380A210662B}"/>
              </a:ext>
            </a:extLst>
          </p:cNvPr>
          <p:cNvSpPr>
            <a:spLocks noChangeArrowheads="1"/>
          </p:cNvSpPr>
          <p:nvPr/>
        </p:nvSpPr>
        <p:spPr bwMode="auto">
          <a:xfrm>
            <a:off x="911402" y="3310507"/>
            <a:ext cx="3857243"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1" eaLnBrk="0" fontAlgn="base" hangingPunct="0">
              <a:spcBef>
                <a:spcPct val="0"/>
              </a:spcBef>
              <a:spcAft>
                <a:spcPct val="0"/>
              </a:spcAft>
              <a:buClrTx/>
              <a:buFontTx/>
              <a:buChar char="•"/>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Movie Title </a:t>
            </a:r>
          </a:p>
          <a:p>
            <a:pPr lvl="1" eaLnBrk="0" fontAlgn="base" hangingPunct="0">
              <a:spcBef>
                <a:spcPct val="0"/>
              </a:spcBef>
              <a:spcAft>
                <a:spcPct val="0"/>
              </a:spcAft>
              <a:buClrTx/>
              <a:buFontTx/>
              <a:buChar char="•"/>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Genre </a:t>
            </a:r>
          </a:p>
          <a:p>
            <a:pPr lvl="1" eaLnBrk="0" fontAlgn="base" hangingPunct="0">
              <a:spcBef>
                <a:spcPct val="0"/>
              </a:spcBef>
              <a:spcAft>
                <a:spcPct val="0"/>
              </a:spcAft>
              <a:buClrTx/>
              <a:buFontTx/>
              <a:buChar char="•"/>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Release Year </a:t>
            </a:r>
          </a:p>
          <a:p>
            <a:pPr lvl="1" eaLnBrk="0" fontAlgn="base" hangingPunct="0">
              <a:spcBef>
                <a:spcPct val="0"/>
              </a:spcBef>
              <a:spcAft>
                <a:spcPct val="0"/>
              </a:spcAft>
              <a:buClrTx/>
              <a:buFontTx/>
              <a:buChar char="•"/>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Runtime (Minutes) </a:t>
            </a:r>
          </a:p>
          <a:p>
            <a:pPr lvl="1" eaLnBrk="0" fontAlgn="base" hangingPunct="0">
              <a:spcBef>
                <a:spcPct val="0"/>
              </a:spcBef>
              <a:spcAft>
                <a:spcPct val="0"/>
              </a:spcAft>
              <a:buClrTx/>
              <a:buFontTx/>
              <a:buChar char="•"/>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IMDb Rating </a:t>
            </a:r>
          </a:p>
          <a:p>
            <a:pPr lvl="1" eaLnBrk="0" fontAlgn="base" hangingPunct="0">
              <a:spcBef>
                <a:spcPct val="0"/>
              </a:spcBef>
              <a:spcAft>
                <a:spcPct val="0"/>
              </a:spcAft>
              <a:buClrTx/>
              <a:buFontTx/>
              <a:buChar char="•"/>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Votes </a:t>
            </a:r>
          </a:p>
          <a:p>
            <a:pPr lvl="1" eaLnBrk="0" fontAlgn="base" hangingPunct="0">
              <a:spcBef>
                <a:spcPct val="0"/>
              </a:spcBef>
              <a:spcAft>
                <a:spcPct val="0"/>
              </a:spcAft>
              <a:buClrTx/>
              <a:buFontTx/>
              <a:buChar char="•"/>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Metascore</a:t>
            </a: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lvl="1" eaLnBrk="0" fontAlgn="base" hangingPunct="0">
              <a:spcBef>
                <a:spcPct val="0"/>
              </a:spcBef>
              <a:spcAft>
                <a:spcPct val="0"/>
              </a:spcAft>
              <a:buClrTx/>
              <a:buFontTx/>
              <a:buChar char="•"/>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Revenue (Millions) </a:t>
            </a:r>
          </a:p>
          <a:p>
            <a:pPr lvl="1" eaLnBrk="0" fontAlgn="base" hangingPunct="0">
              <a:spcBef>
                <a:spcPct val="0"/>
              </a:spcBef>
              <a:spcAft>
                <a:spcPct val="0"/>
              </a:spcAft>
              <a:buClrTx/>
              <a:buFontTx/>
              <a:buChar char="•"/>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Director / Actors </a:t>
            </a:r>
          </a:p>
        </p:txBody>
      </p:sp>
    </p:spTree>
    <p:extLst>
      <p:ext uri="{BB962C8B-B14F-4D97-AF65-F5344CB8AC3E}">
        <p14:creationId xmlns:p14="http://schemas.microsoft.com/office/powerpoint/2010/main" val="1642701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4AA39-F015-3013-51BA-2F403D37FAC7}"/>
              </a:ext>
            </a:extLst>
          </p:cNvPr>
          <p:cNvSpPr>
            <a:spLocks noGrp="1"/>
          </p:cNvSpPr>
          <p:nvPr>
            <p:ph type="title"/>
          </p:nvPr>
        </p:nvSpPr>
        <p:spPr>
          <a:xfrm>
            <a:off x="179439" y="325796"/>
            <a:ext cx="10515600" cy="1325563"/>
          </a:xfrm>
        </p:spPr>
        <p:txBody>
          <a:bodyPr/>
          <a:lstStyle/>
          <a:p>
            <a:r>
              <a:rPr lang="en-IN" b="1" u="sng" dirty="0">
                <a:solidFill>
                  <a:srgbClr val="FF0000"/>
                </a:solidFill>
                <a:latin typeface="Times New Roman" panose="02020603050405020304" pitchFamily="18" charset="0"/>
                <a:cs typeface="Times New Roman" panose="02020603050405020304" pitchFamily="18" charset="0"/>
              </a:rPr>
              <a:t>Data Preparation &amp; Cleaning:-</a:t>
            </a:r>
          </a:p>
        </p:txBody>
      </p:sp>
      <p:sp>
        <p:nvSpPr>
          <p:cNvPr id="3" name="Text Placeholder 2">
            <a:extLst>
              <a:ext uri="{FF2B5EF4-FFF2-40B4-BE49-F238E27FC236}">
                <a16:creationId xmlns:a16="http://schemas.microsoft.com/office/drawing/2014/main" id="{E93802D2-60CF-E8E8-ED01-4FEBE951248C}"/>
              </a:ext>
            </a:extLst>
          </p:cNvPr>
          <p:cNvSpPr>
            <a:spLocks noGrp="1"/>
          </p:cNvSpPr>
          <p:nvPr>
            <p:ph type="body" idx="1"/>
          </p:nvPr>
        </p:nvSpPr>
        <p:spPr>
          <a:xfrm>
            <a:off x="179439" y="1651359"/>
            <a:ext cx="10515600" cy="4351338"/>
          </a:xfrm>
        </p:spPr>
        <p:txBody>
          <a:bodyPr/>
          <a:lstStyle/>
          <a:p>
            <a:r>
              <a:rPr lang="en-US" dirty="0">
                <a:solidFill>
                  <a:schemeClr val="tx1"/>
                </a:solidFill>
                <a:latin typeface="Times New Roman" panose="02020603050405020304" pitchFamily="18" charset="0"/>
                <a:cs typeface="Times New Roman" panose="02020603050405020304" pitchFamily="18" charset="0"/>
              </a:rPr>
              <a:t>Imported multiple CSV files into Power BI</a:t>
            </a:r>
          </a:p>
          <a:p>
            <a:r>
              <a:rPr lang="en-US" dirty="0">
                <a:solidFill>
                  <a:schemeClr val="tx1"/>
                </a:solidFill>
                <a:latin typeface="Times New Roman" panose="02020603050405020304" pitchFamily="18" charset="0"/>
                <a:cs typeface="Times New Roman" panose="02020603050405020304" pitchFamily="18" charset="0"/>
              </a:rPr>
              <a:t>Removed duplicates and null values</a:t>
            </a:r>
          </a:p>
          <a:p>
            <a:r>
              <a:rPr lang="en-US" dirty="0">
                <a:solidFill>
                  <a:schemeClr val="tx1"/>
                </a:solidFill>
                <a:latin typeface="Times New Roman" panose="02020603050405020304" pitchFamily="18" charset="0"/>
                <a:cs typeface="Times New Roman" panose="02020603050405020304" pitchFamily="18" charset="0"/>
              </a:rPr>
              <a:t>Standardized column names</a:t>
            </a:r>
          </a:p>
          <a:p>
            <a:r>
              <a:rPr lang="en-US" dirty="0">
                <a:solidFill>
                  <a:schemeClr val="tx1"/>
                </a:solidFill>
                <a:latin typeface="Times New Roman" panose="02020603050405020304" pitchFamily="18" charset="0"/>
                <a:cs typeface="Times New Roman" panose="02020603050405020304" pitchFamily="18" charset="0"/>
              </a:rPr>
              <a:t>Created measures: Total Sales, Total Revenue, Average Rating</a:t>
            </a:r>
          </a:p>
          <a:p>
            <a:r>
              <a:rPr lang="en-US" dirty="0">
                <a:solidFill>
                  <a:schemeClr val="tx1"/>
                </a:solidFill>
                <a:latin typeface="Times New Roman" panose="02020603050405020304" pitchFamily="18" charset="0"/>
                <a:cs typeface="Times New Roman" panose="02020603050405020304" pitchFamily="18" charset="0"/>
              </a:rPr>
              <a:t>Handled missing and inconsistent data</a:t>
            </a:r>
          </a:p>
          <a:p>
            <a:pPr marL="114300" indent="0">
              <a:buNone/>
            </a:pP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78760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74A0C-7382-C70C-D409-3EB6E2614BD1}"/>
              </a:ext>
            </a:extLst>
          </p:cNvPr>
          <p:cNvSpPr>
            <a:spLocks noGrp="1"/>
          </p:cNvSpPr>
          <p:nvPr>
            <p:ph type="title"/>
          </p:nvPr>
        </p:nvSpPr>
        <p:spPr>
          <a:xfrm>
            <a:off x="238432" y="18255"/>
            <a:ext cx="10515600" cy="1325563"/>
          </a:xfrm>
        </p:spPr>
        <p:txBody>
          <a:bodyPr/>
          <a:lstStyle/>
          <a:p>
            <a:r>
              <a:rPr lang="en-IN" b="1" u="sng" spc="-7" dirty="0">
                <a:solidFill>
                  <a:srgbClr val="FF0000"/>
                </a:solidFill>
                <a:latin typeface="Times New Roman" panose="02020603050405020304" pitchFamily="18" charset="0"/>
                <a:cs typeface="Times New Roman" panose="02020603050405020304" pitchFamily="18" charset="0"/>
              </a:rPr>
              <a:t>Dashboard</a:t>
            </a:r>
            <a:r>
              <a:rPr lang="en-IN" b="1" u="sng" dirty="0">
                <a:solidFill>
                  <a:srgbClr val="FF0000"/>
                </a:solidFill>
                <a:latin typeface="Times New Roman" panose="02020603050405020304" pitchFamily="18" charset="0"/>
                <a:cs typeface="Times New Roman" panose="02020603050405020304" pitchFamily="18" charset="0"/>
              </a:rPr>
              <a:t>	</a:t>
            </a:r>
            <a:r>
              <a:rPr lang="en-IN" b="1" u="sng" spc="-7" dirty="0">
                <a:solidFill>
                  <a:srgbClr val="FF0000"/>
                </a:solidFill>
                <a:latin typeface="Times New Roman" panose="02020603050405020304" pitchFamily="18" charset="0"/>
                <a:cs typeface="Times New Roman" panose="02020603050405020304" pitchFamily="18" charset="0"/>
              </a:rPr>
              <a:t>Visualizations:-</a:t>
            </a:r>
            <a:endParaRPr lang="en-IN" u="sng" dirty="0"/>
          </a:p>
        </p:txBody>
      </p:sp>
      <p:sp>
        <p:nvSpPr>
          <p:cNvPr id="3" name="Text Placeholder 2">
            <a:extLst>
              <a:ext uri="{FF2B5EF4-FFF2-40B4-BE49-F238E27FC236}">
                <a16:creationId xmlns:a16="http://schemas.microsoft.com/office/drawing/2014/main" id="{14340DDA-3751-4E3E-AFDE-FDD99DBC7544}"/>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A94699C9-9112-8973-C89D-9181F2565B22}"/>
              </a:ext>
            </a:extLst>
          </p:cNvPr>
          <p:cNvPicPr>
            <a:picLocks noChangeAspect="1"/>
          </p:cNvPicPr>
          <p:nvPr/>
        </p:nvPicPr>
        <p:blipFill>
          <a:blip r:embed="rId2"/>
          <a:stretch>
            <a:fillRect/>
          </a:stretch>
        </p:blipFill>
        <p:spPr>
          <a:xfrm>
            <a:off x="238432" y="1032388"/>
            <a:ext cx="11715136" cy="5555226"/>
          </a:xfrm>
          <a:prstGeom prst="rect">
            <a:avLst/>
          </a:prstGeom>
        </p:spPr>
      </p:pic>
    </p:spTree>
    <p:extLst>
      <p:ext uri="{BB962C8B-B14F-4D97-AF65-F5344CB8AC3E}">
        <p14:creationId xmlns:p14="http://schemas.microsoft.com/office/powerpoint/2010/main" val="2794447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7A450-C4F2-6D54-BF09-DFDFE74321AF}"/>
              </a:ext>
            </a:extLst>
          </p:cNvPr>
          <p:cNvSpPr>
            <a:spLocks noGrp="1"/>
          </p:cNvSpPr>
          <p:nvPr>
            <p:ph type="title"/>
          </p:nvPr>
        </p:nvSpPr>
        <p:spPr>
          <a:xfrm>
            <a:off x="267929" y="266802"/>
            <a:ext cx="10515600" cy="1325563"/>
          </a:xfrm>
        </p:spPr>
        <p:txBody>
          <a:bodyPr/>
          <a:lstStyle/>
          <a:p>
            <a:r>
              <a:rPr lang="en-IN" b="1" u="sng" dirty="0">
                <a:solidFill>
                  <a:srgbClr val="FF0000"/>
                </a:solidFill>
                <a:latin typeface="Times New Roman" panose="02020603050405020304" pitchFamily="18" charset="0"/>
                <a:cs typeface="Times New Roman" panose="02020603050405020304" pitchFamily="18" charset="0"/>
              </a:rPr>
              <a:t>Movie Overview &amp; Time Trends:-</a:t>
            </a:r>
          </a:p>
        </p:txBody>
      </p:sp>
      <p:sp>
        <p:nvSpPr>
          <p:cNvPr id="3" name="Text Placeholder 2">
            <a:extLst>
              <a:ext uri="{FF2B5EF4-FFF2-40B4-BE49-F238E27FC236}">
                <a16:creationId xmlns:a16="http://schemas.microsoft.com/office/drawing/2014/main" id="{FC859BBF-6FB9-E9B9-BE79-8E549DC3ED4E}"/>
              </a:ext>
            </a:extLst>
          </p:cNvPr>
          <p:cNvSpPr>
            <a:spLocks noGrp="1"/>
          </p:cNvSpPr>
          <p:nvPr>
            <p:ph type="body" idx="1"/>
          </p:nvPr>
        </p:nvSpPr>
        <p:spPr>
          <a:xfrm>
            <a:off x="176980" y="1592365"/>
            <a:ext cx="11838039" cy="4879975"/>
          </a:xfrm>
        </p:spPr>
        <p:txBody>
          <a:bodyPr>
            <a:normAutofit lnSpcReduction="10000"/>
          </a:bodyPr>
          <a:lstStyle/>
          <a:p>
            <a:pPr marL="114300" indent="0">
              <a:buNone/>
            </a:pPr>
            <a:r>
              <a:rPr lang="en-US" b="1" dirty="0">
                <a:solidFill>
                  <a:srgbClr val="FF0000"/>
                </a:solidFill>
                <a:latin typeface="Times New Roman" panose="02020603050405020304" pitchFamily="18" charset="0"/>
                <a:cs typeface="Times New Roman" panose="02020603050405020304" pitchFamily="18" charset="0"/>
              </a:rPr>
              <a:t>Visuals Used</a:t>
            </a:r>
            <a:r>
              <a:rPr lang="en-US" dirty="0">
                <a:latin typeface="Times New Roman" panose="02020603050405020304" pitchFamily="18" charset="0"/>
                <a:cs typeface="Times New Roman" panose="02020603050405020304" pitchFamily="18" charset="0"/>
              </a:rPr>
              <a:t>:</a:t>
            </a:r>
          </a:p>
          <a:p>
            <a:r>
              <a:rPr lang="en-US" b="1" dirty="0">
                <a:solidFill>
                  <a:schemeClr val="tx1"/>
                </a:solidFill>
                <a:latin typeface="Times New Roman" panose="02020603050405020304" pitchFamily="18" charset="0"/>
                <a:cs typeface="Times New Roman" panose="02020603050405020304" pitchFamily="18" charset="0"/>
              </a:rPr>
              <a:t>KPI Cards</a:t>
            </a:r>
            <a:r>
              <a:rPr lang="en-US" dirty="0">
                <a:latin typeface="Times New Roman" panose="02020603050405020304" pitchFamily="18" charset="0"/>
                <a:cs typeface="Times New Roman" panose="02020603050405020304" pitchFamily="18" charset="0"/>
              </a:rPr>
              <a:t>: Avg Runtime, Avg </a:t>
            </a:r>
            <a:r>
              <a:rPr lang="en-US" dirty="0" err="1">
                <a:latin typeface="Times New Roman" panose="02020603050405020304" pitchFamily="18" charset="0"/>
                <a:cs typeface="Times New Roman" panose="02020603050405020304" pitchFamily="18" charset="0"/>
              </a:rPr>
              <a:t>Metascore</a:t>
            </a:r>
            <a:r>
              <a:rPr lang="en-US" dirty="0">
                <a:latin typeface="Times New Roman" panose="02020603050405020304" pitchFamily="18" charset="0"/>
                <a:cs typeface="Times New Roman" panose="02020603050405020304" pitchFamily="18" charset="0"/>
              </a:rPr>
              <a:t>, Total Votes</a:t>
            </a:r>
          </a:p>
          <a:p>
            <a:r>
              <a:rPr lang="en-US" b="1" dirty="0">
                <a:latin typeface="Times New Roman" panose="02020603050405020304" pitchFamily="18" charset="0"/>
                <a:cs typeface="Times New Roman" panose="02020603050405020304" pitchFamily="18" charset="0"/>
              </a:rPr>
              <a:t>Year Slicer</a:t>
            </a:r>
          </a:p>
          <a:p>
            <a:r>
              <a:rPr lang="en-US" b="1" dirty="0">
                <a:latin typeface="Times New Roman" panose="02020603050405020304" pitchFamily="18" charset="0"/>
                <a:cs typeface="Times New Roman" panose="02020603050405020304" pitchFamily="18" charset="0"/>
              </a:rPr>
              <a:t>Table</a:t>
            </a:r>
            <a:r>
              <a:rPr lang="en-US" dirty="0">
                <a:latin typeface="Times New Roman" panose="02020603050405020304" pitchFamily="18" charset="0"/>
                <a:cs typeface="Times New Roman" panose="02020603050405020304" pitchFamily="18" charset="0"/>
              </a:rPr>
              <a:t>: Year-wise Revenue, Avg Runtime, Avg Revenue</a:t>
            </a:r>
          </a:p>
          <a:p>
            <a:r>
              <a:rPr lang="en-US" b="1" dirty="0">
                <a:latin typeface="Times New Roman" panose="02020603050405020304" pitchFamily="18" charset="0"/>
                <a:cs typeface="Times New Roman" panose="02020603050405020304" pitchFamily="18" charset="0"/>
              </a:rPr>
              <a:t>Column Chart</a:t>
            </a:r>
            <a:r>
              <a:rPr lang="en-US" dirty="0">
                <a:latin typeface="Times New Roman" panose="02020603050405020304" pitchFamily="18" charset="0"/>
                <a:cs typeface="Times New Roman" panose="02020603050405020304" pitchFamily="18" charset="0"/>
              </a:rPr>
              <a:t>: Movies Released by Year</a:t>
            </a:r>
          </a:p>
          <a:p>
            <a:r>
              <a:rPr lang="en-US" b="1" dirty="0">
                <a:latin typeface="Times New Roman" panose="02020603050405020304" pitchFamily="18" charset="0"/>
                <a:cs typeface="Times New Roman" panose="02020603050405020304" pitchFamily="18" charset="0"/>
              </a:rPr>
              <a:t>Bar Chart</a:t>
            </a:r>
            <a:r>
              <a:rPr lang="en-US" dirty="0">
                <a:latin typeface="Times New Roman" panose="02020603050405020304" pitchFamily="18" charset="0"/>
                <a:cs typeface="Times New Roman" panose="02020603050405020304" pitchFamily="18" charset="0"/>
              </a:rPr>
              <a:t>: Top 5 Years with Highest Releases</a:t>
            </a:r>
          </a:p>
          <a:p>
            <a:r>
              <a:rPr lang="en-US" b="1" dirty="0">
                <a:latin typeface="Times New Roman" panose="02020603050405020304" pitchFamily="18" charset="0"/>
                <a:cs typeface="Times New Roman" panose="02020603050405020304" pitchFamily="18" charset="0"/>
              </a:rPr>
              <a:t>Line Charts</a:t>
            </a:r>
            <a:r>
              <a:rPr lang="en-US" dirty="0">
                <a:latin typeface="Times New Roman" panose="02020603050405020304" pitchFamily="18" charset="0"/>
                <a:cs typeface="Times New Roman" panose="02020603050405020304" pitchFamily="18" charset="0"/>
              </a:rPr>
              <a:t>: Average IMDb Rating by Year, Total Revenue by Year</a:t>
            </a:r>
          </a:p>
          <a:p>
            <a:r>
              <a:rPr lang="en-US" b="1" dirty="0">
                <a:latin typeface="Times New Roman" panose="02020603050405020304" pitchFamily="18" charset="0"/>
                <a:cs typeface="Times New Roman" panose="02020603050405020304" pitchFamily="18" charset="0"/>
              </a:rPr>
              <a:t>Purpose</a:t>
            </a:r>
            <a:r>
              <a:rPr lang="en-US" dirty="0">
                <a:latin typeface="Times New Roman" panose="02020603050405020304" pitchFamily="18" charset="0"/>
                <a:cs typeface="Times New Roman" panose="02020603050405020304" pitchFamily="18" charset="0"/>
              </a:rPr>
              <a: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To analyze year-wise trends in movie releases, revenue growth, ratings, and runtime, and to provide a high-level summary of industry performance over time.</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927793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429</TotalTime>
  <Words>808</Words>
  <Application>Microsoft Office PowerPoint</Application>
  <PresentationFormat>Widescreen</PresentationFormat>
  <Paragraphs>113</Paragraphs>
  <Slides>18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Times New Roman</vt:lpstr>
      <vt:lpstr>Calibri</vt:lpstr>
      <vt:lpstr>Libre Baskerville</vt:lpstr>
      <vt:lpstr>Arial</vt:lpstr>
      <vt:lpstr>Tahoma</vt:lpstr>
      <vt:lpstr>Office Theme</vt:lpstr>
      <vt:lpstr>PowerPoint Presentation</vt:lpstr>
      <vt:lpstr>Agenda  </vt:lpstr>
      <vt:lpstr>Business Problem:-</vt:lpstr>
      <vt:lpstr>Problem Statement:-</vt:lpstr>
      <vt:lpstr>Objective:-</vt:lpstr>
      <vt:lpstr>Dataset Overview:-</vt:lpstr>
      <vt:lpstr>Data Preparation &amp; Cleaning:-</vt:lpstr>
      <vt:lpstr>Dashboard Visualizations:-</vt:lpstr>
      <vt:lpstr>Movie Overview &amp; Time Trends:-</vt:lpstr>
      <vt:lpstr>PowerPoint Presentation</vt:lpstr>
      <vt:lpstr>Genre &amp; Rating Analysis:-</vt:lpstr>
      <vt:lpstr>PowerPoint Presentation</vt:lpstr>
      <vt:lpstr>Top Performers &amp; Box Office Insights:-</vt:lpstr>
      <vt:lpstr>PowerPoint Presentation</vt:lpstr>
      <vt:lpstr>Correlation &amp; Advanced Metrics:-</vt:lpstr>
      <vt:lpstr>Applications &amp; Recommendations:-</vt:lpstr>
      <vt:lpstr>Conclusion &amp; 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Raghu Ram Aduri</dc:creator>
  <cp:lastModifiedBy>ROHITH REDDY</cp:lastModifiedBy>
  <cp:revision>12</cp:revision>
  <dcterms:created xsi:type="dcterms:W3CDTF">2021-02-16T05:19:01Z</dcterms:created>
  <dcterms:modified xsi:type="dcterms:W3CDTF">2026-01-02T06:26:27Z</dcterms:modified>
</cp:coreProperties>
</file>